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28"/>
  </p:handoutMasterIdLst>
  <p:sldIdLst>
    <p:sldId id="413" r:id="rId3"/>
    <p:sldId id="1314" r:id="rId4"/>
    <p:sldId id="1340" r:id="rId5"/>
    <p:sldId id="1318" r:id="rId7"/>
    <p:sldId id="1295" r:id="rId8"/>
    <p:sldId id="1319" r:id="rId9"/>
    <p:sldId id="1315" r:id="rId10"/>
    <p:sldId id="1316" r:id="rId11"/>
    <p:sldId id="1362" r:id="rId12"/>
    <p:sldId id="1379" r:id="rId13"/>
    <p:sldId id="1312" r:id="rId14"/>
    <p:sldId id="1311" r:id="rId15"/>
    <p:sldId id="1292" r:id="rId16"/>
    <p:sldId id="1320" r:id="rId17"/>
    <p:sldId id="1321" r:id="rId18"/>
    <p:sldId id="1322" r:id="rId19"/>
    <p:sldId id="1302" r:id="rId20"/>
    <p:sldId id="1303" r:id="rId21"/>
    <p:sldId id="1304" r:id="rId22"/>
    <p:sldId id="1305" r:id="rId23"/>
    <p:sldId id="1308" r:id="rId24"/>
    <p:sldId id="1293" r:id="rId25"/>
    <p:sldId id="1310" r:id="rId26"/>
    <p:sldId id="1285" r:id="rId27"/>
  </p:sldIdLst>
  <p:sldSz cx="9144000" cy="6858000" type="screen4x3"/>
  <p:notesSz cx="6858000" cy="9144000"/>
  <p:defaultTextStyle>
    <a:defPPr>
      <a:defRPr lang="zh-CN"/>
    </a:defPPr>
    <a:lvl1pPr algn="ctr" rtl="0" fontAlgn="base">
      <a:spcBef>
        <a:spcPct val="0"/>
      </a:spcBef>
      <a:spcAft>
        <a:spcPct val="0"/>
      </a:spcAft>
      <a:defRPr b="1" kern="1200">
        <a:solidFill>
          <a:schemeClr val="tx1"/>
        </a:solidFill>
        <a:latin typeface="Verdana" panose="020B0604030504040204" pitchFamily="34" charset="0"/>
        <a:ea typeface="宋体" panose="02010600030101010101" pitchFamily="2" charset="-122"/>
        <a:cs typeface="+mn-cs"/>
      </a:defRPr>
    </a:lvl1pPr>
    <a:lvl2pPr marL="457200" algn="ctr" rtl="0" fontAlgn="base">
      <a:spcBef>
        <a:spcPct val="0"/>
      </a:spcBef>
      <a:spcAft>
        <a:spcPct val="0"/>
      </a:spcAft>
      <a:defRPr b="1" kern="1200">
        <a:solidFill>
          <a:schemeClr val="tx1"/>
        </a:solidFill>
        <a:latin typeface="Verdana" panose="020B0604030504040204" pitchFamily="34" charset="0"/>
        <a:ea typeface="宋体" panose="02010600030101010101" pitchFamily="2" charset="-122"/>
        <a:cs typeface="+mn-cs"/>
      </a:defRPr>
    </a:lvl2pPr>
    <a:lvl3pPr marL="914400" algn="ctr" rtl="0" fontAlgn="base">
      <a:spcBef>
        <a:spcPct val="0"/>
      </a:spcBef>
      <a:spcAft>
        <a:spcPct val="0"/>
      </a:spcAft>
      <a:defRPr b="1" kern="1200">
        <a:solidFill>
          <a:schemeClr val="tx1"/>
        </a:solidFill>
        <a:latin typeface="Verdana" panose="020B0604030504040204" pitchFamily="34" charset="0"/>
        <a:ea typeface="宋体" panose="02010600030101010101" pitchFamily="2" charset="-122"/>
        <a:cs typeface="+mn-cs"/>
      </a:defRPr>
    </a:lvl3pPr>
    <a:lvl4pPr marL="1371600" algn="ctr" rtl="0" fontAlgn="base">
      <a:spcBef>
        <a:spcPct val="0"/>
      </a:spcBef>
      <a:spcAft>
        <a:spcPct val="0"/>
      </a:spcAft>
      <a:defRPr b="1" kern="1200">
        <a:solidFill>
          <a:schemeClr val="tx1"/>
        </a:solidFill>
        <a:latin typeface="Verdana" panose="020B0604030504040204" pitchFamily="34" charset="0"/>
        <a:ea typeface="宋体" panose="02010600030101010101" pitchFamily="2" charset="-122"/>
        <a:cs typeface="+mn-cs"/>
      </a:defRPr>
    </a:lvl4pPr>
    <a:lvl5pPr marL="1828800" algn="ctr" rtl="0" fontAlgn="base">
      <a:spcBef>
        <a:spcPct val="0"/>
      </a:spcBef>
      <a:spcAft>
        <a:spcPct val="0"/>
      </a:spcAft>
      <a:defRPr b="1"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b="1"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b="1"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b="1"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b="1" kern="1200">
        <a:solidFill>
          <a:schemeClr val="tx1"/>
        </a:solidFill>
        <a:latin typeface="Verdana" panose="020B060403050404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80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3116" autoAdjust="0"/>
  </p:normalViewPr>
  <p:slideViewPr>
    <p:cSldViewPr>
      <p:cViewPr varScale="1">
        <p:scale>
          <a:sx n="115" d="100"/>
          <a:sy n="115" d="100"/>
        </p:scale>
        <p:origin x="75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8" d="100"/>
          <a:sy n="88" d="100"/>
        </p:scale>
        <p:origin x="382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a:spcBef>
                <a:spcPct val="0"/>
              </a:spcBef>
              <a:buClrTx/>
              <a:buFontTx/>
              <a:buNone/>
              <a:defRPr kumimoji="1" sz="1200" b="0">
                <a:latin typeface="Tahoma" panose="020B0604030504040204" pitchFamily="34" charset="0"/>
                <a:ea typeface="宋体" panose="02010600030101010101" pitchFamily="2" charset="-122"/>
              </a:defRPr>
            </a:lvl1pPr>
          </a:lstStyle>
          <a:p>
            <a:pPr>
              <a:defRPr/>
            </a:pPr>
            <a:endParaRPr lang="en-US" altLang="zh-CN"/>
          </a:p>
        </p:txBody>
      </p:sp>
      <p:sp>
        <p:nvSpPr>
          <p:cNvPr id="100355" name="Rectangle 3"/>
          <p:cNvSpPr>
            <a:spLocks noGrp="1" noChangeArrowheads="1"/>
          </p:cNvSpPr>
          <p:nvPr>
            <p:ph type="dt" sz="quarter"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a:spcBef>
                <a:spcPct val="0"/>
              </a:spcBef>
              <a:buClrTx/>
              <a:buFontTx/>
              <a:buNone/>
              <a:defRPr kumimoji="1" sz="1200" b="0">
                <a:latin typeface="Tahoma" panose="020B0604030504040204" pitchFamily="34" charset="0"/>
                <a:ea typeface="宋体" panose="02010600030101010101" pitchFamily="2" charset="-122"/>
              </a:defRPr>
            </a:lvl1pPr>
          </a:lstStyle>
          <a:p>
            <a:pPr>
              <a:defRPr/>
            </a:pPr>
            <a:endParaRPr lang="en-US" altLang="zh-CN"/>
          </a:p>
        </p:txBody>
      </p:sp>
      <p:sp>
        <p:nvSpPr>
          <p:cNvPr id="100356" name="Rectangle 4"/>
          <p:cNvSpPr>
            <a:spLocks noGrp="1" noChangeArrowheads="1"/>
          </p:cNvSpPr>
          <p:nvPr>
            <p:ph type="ftr" sz="quarter" idx="2"/>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l">
              <a:spcBef>
                <a:spcPct val="0"/>
              </a:spcBef>
              <a:buClrTx/>
              <a:buFontTx/>
              <a:buNone/>
              <a:defRPr kumimoji="1" sz="1200" b="0">
                <a:latin typeface="Tahoma" panose="020B0604030504040204" pitchFamily="34" charset="0"/>
                <a:ea typeface="宋体" panose="02010600030101010101" pitchFamily="2" charset="-122"/>
              </a:defRPr>
            </a:lvl1pPr>
          </a:lstStyle>
          <a:p>
            <a:pPr>
              <a:defRPr/>
            </a:pPr>
            <a:endParaRPr lang="en-US" altLang="zh-CN"/>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r">
              <a:spcBef>
                <a:spcPct val="0"/>
              </a:spcBef>
              <a:buClrTx/>
              <a:buFontTx/>
              <a:buNone/>
              <a:defRPr kumimoji="1" sz="1200" b="0">
                <a:latin typeface="Tahoma" panose="020B0604030504040204" pitchFamily="34" charset="0"/>
                <a:ea typeface="宋体" panose="02010600030101010101" pitchFamily="2" charset="-122"/>
              </a:defRPr>
            </a:lvl1pPr>
          </a:lstStyle>
          <a:p>
            <a:pPr>
              <a:defRPr/>
            </a:pPr>
            <a:fld id="{161DDEDF-DAA7-4F15-9541-3CB70456500B}" type="slidenum">
              <a:rPr lang="en-US" altLang="zh-CN"/>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a:spcBef>
                <a:spcPct val="0"/>
              </a:spcBef>
              <a:buClrTx/>
              <a:buFontTx/>
              <a:buNone/>
              <a:defRPr kumimoji="1" sz="1200" b="0">
                <a:latin typeface="Times New Roman" panose="02020603050405020304" pitchFamily="18" charset="0"/>
                <a:ea typeface="宋体" panose="02010600030101010101" pitchFamily="2" charset="-122"/>
              </a:defRPr>
            </a:lvl1pPr>
          </a:lstStyle>
          <a:p>
            <a:pPr>
              <a:defRPr/>
            </a:pPr>
            <a:endParaRPr lang="en-US" altLang="zh-CN"/>
          </a:p>
        </p:txBody>
      </p:sp>
      <p:sp>
        <p:nvSpPr>
          <p:cNvPr id="70659" name="Rectangle 3"/>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a:spcBef>
                <a:spcPct val="0"/>
              </a:spcBef>
              <a:buClrTx/>
              <a:buFontTx/>
              <a:buNone/>
              <a:defRPr kumimoji="1" sz="1200" b="0">
                <a:latin typeface="Times New Roman" panose="02020603050405020304" pitchFamily="18" charset="0"/>
                <a:ea typeface="宋体" panose="02010600030101010101" pitchFamily="2" charset="-122"/>
              </a:defRPr>
            </a:lvl1pPr>
          </a:lstStyle>
          <a:p>
            <a:pPr>
              <a:defRPr/>
            </a:pPr>
            <a:endParaRPr lang="en-US" altLang="zh-CN"/>
          </a:p>
        </p:txBody>
      </p:sp>
      <p:sp>
        <p:nvSpPr>
          <p:cNvPr id="880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p:spPr>
      </p:sp>
      <p:sp>
        <p:nvSpPr>
          <p:cNvPr id="70661" name="Rectangle 5"/>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70662" name="Rectangle 6"/>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l">
              <a:spcBef>
                <a:spcPct val="0"/>
              </a:spcBef>
              <a:buClrTx/>
              <a:buFontTx/>
              <a:buNone/>
              <a:defRPr kumimoji="1" sz="1200" b="0">
                <a:latin typeface="Times New Roman" panose="02020603050405020304" pitchFamily="18" charset="0"/>
                <a:ea typeface="宋体" panose="02010600030101010101" pitchFamily="2" charset="-122"/>
              </a:defRPr>
            </a:lvl1pPr>
          </a:lstStyle>
          <a:p>
            <a:pPr>
              <a:defRPr/>
            </a:pPr>
            <a:endParaRPr lang="en-US" altLang="zh-CN"/>
          </a:p>
        </p:txBody>
      </p:sp>
      <p:sp>
        <p:nvSpPr>
          <p:cNvPr id="70663" name="Rectangle 7"/>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r">
              <a:spcBef>
                <a:spcPct val="0"/>
              </a:spcBef>
              <a:buClrTx/>
              <a:buFontTx/>
              <a:buNone/>
              <a:defRPr kumimoji="1" sz="1200" b="0">
                <a:latin typeface="Times New Roman" panose="02020603050405020304" pitchFamily="18" charset="0"/>
                <a:ea typeface="宋体" panose="02010600030101010101" pitchFamily="2" charset="-122"/>
              </a:defRPr>
            </a:lvl1pPr>
          </a:lstStyle>
          <a:p>
            <a:pPr>
              <a:defRPr/>
            </a:pPr>
            <a:fld id="{7C5ECC1C-4FA5-4ED9-85A0-3C27328CB845}" type="slidenum">
              <a:rPr lang="en-US" altLang="zh-CN"/>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此节第二、三段可以指向一</a:t>
            </a:r>
            <a:r>
              <a:rPr lang="zh-CN" altLang="en-US"/>
              <a:t>个链接，再调整</a:t>
            </a:r>
            <a:endParaRPr lang="zh-CN" altLang="en-US" dirty="0"/>
          </a:p>
        </p:txBody>
      </p:sp>
      <p:sp>
        <p:nvSpPr>
          <p:cNvPr id="4" name="灯片编号占位符 3"/>
          <p:cNvSpPr>
            <a:spLocks noGrp="1"/>
          </p:cNvSpPr>
          <p:nvPr>
            <p:ph type="sldNum" sz="quarter" idx="10"/>
          </p:nvPr>
        </p:nvSpPr>
        <p:spPr/>
        <p:txBody>
          <a:bodyPr/>
          <a:lstStyle/>
          <a:p>
            <a:pPr>
              <a:defRPr/>
            </a:pPr>
            <a:fld id="{7C5ECC1C-4FA5-4ED9-85A0-3C27328CB845}" type="slidenum">
              <a:rPr lang="en-US" altLang="zh-CN" smtClean="0"/>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此节第二、三段可以指向一</a:t>
            </a:r>
            <a:r>
              <a:rPr lang="zh-CN" altLang="en-US"/>
              <a:t>个链接，再调整</a:t>
            </a:r>
            <a:endParaRPr lang="zh-CN" altLang="en-US" dirty="0"/>
          </a:p>
        </p:txBody>
      </p:sp>
      <p:sp>
        <p:nvSpPr>
          <p:cNvPr id="4" name="灯片编号占位符 3"/>
          <p:cNvSpPr>
            <a:spLocks noGrp="1"/>
          </p:cNvSpPr>
          <p:nvPr>
            <p:ph type="sldNum" sz="quarter" idx="10"/>
          </p:nvPr>
        </p:nvSpPr>
        <p:spPr/>
        <p:txBody>
          <a:bodyPr/>
          <a:lstStyle/>
          <a:p>
            <a:pPr>
              <a:defRPr/>
            </a:pPr>
            <a:fld id="{7C5ECC1C-4FA5-4ED9-85A0-3C27328CB845}" type="slidenum">
              <a:rPr lang="en-US" altLang="zh-CN" smtClean="0"/>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3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143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F614ECFC-95CE-4806-A93B-B2775C215AF5}" type="slidenum">
              <a:rPr lang="zh-CN" altLang="en-US" smtClean="0">
                <a:latin typeface="Arial" panose="020B0604020202020204" pitchFamily="34" charset="0"/>
              </a:rPr>
            </a:fld>
            <a:endParaRPr lang="zh-CN"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808300"/>
            <a:ext cx="7772400"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ln>
        </p:spPr>
        <p:txBody>
          <a:bodyPr/>
          <a:lstStyle/>
          <a:p>
            <a:pPr algn="l">
              <a:defRPr/>
            </a:pPr>
            <a:endParaRPr lang="zh-CN" altLang="en-US"/>
          </a:p>
        </p:txBody>
      </p:sp>
      <p:sp>
        <p:nvSpPr>
          <p:cNvPr id="5" name="Rectangle 2"/>
          <p:cNvSpPr>
            <a:spLocks noChangeArrowheads="1"/>
          </p:cNvSpPr>
          <p:nvPr/>
        </p:nvSpPr>
        <p:spPr bwMode="auto">
          <a:xfrm>
            <a:off x="574675" y="2565412"/>
            <a:ext cx="8001000" cy="1216025"/>
          </a:xfrm>
          <a:prstGeom prst="rect">
            <a:avLst/>
          </a:prstGeom>
          <a:noFill/>
          <a:ln w="9525">
            <a:noFill/>
            <a:miter lim="800000"/>
          </a:ln>
        </p:spPr>
        <p:txBody>
          <a:bodyPr anchor="b"/>
          <a:lstStyle/>
          <a:p>
            <a:pPr algn="l" eaLnBrk="0" hangingPunct="0">
              <a:defRPr/>
            </a:pPr>
            <a:endParaRPr lang="zh-CN" altLang="en-US" sz="2140" b="0">
              <a:solidFill>
                <a:schemeClr val="tx2"/>
              </a:solidFill>
              <a:ea typeface="黑体" panose="02010609060101010101" pitchFamily="2" charset="-122"/>
            </a:endParaRPr>
          </a:p>
        </p:txBody>
      </p:sp>
      <p:sp>
        <p:nvSpPr>
          <p:cNvPr id="190466" name="Rectangle 2"/>
          <p:cNvSpPr>
            <a:spLocks noGrp="1" noChangeArrowheads="1"/>
          </p:cNvSpPr>
          <p:nvPr>
            <p:ph type="ctrTitle"/>
          </p:nvPr>
        </p:nvSpPr>
        <p:spPr>
          <a:xfrm>
            <a:off x="685800" y="990600"/>
            <a:ext cx="7772400" cy="1371600"/>
          </a:xfrm>
        </p:spPr>
        <p:txBody>
          <a:bodyPr/>
          <a:lstStyle>
            <a:lvl1pPr>
              <a:defRPr sz="3000">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190467" name="Rectangle 3"/>
          <p:cNvSpPr>
            <a:spLocks noGrp="1" noChangeArrowheads="1"/>
          </p:cNvSpPr>
          <p:nvPr>
            <p:ph type="subTitle" idx="1"/>
          </p:nvPr>
        </p:nvSpPr>
        <p:spPr>
          <a:xfrm>
            <a:off x="1447800" y="3429000"/>
            <a:ext cx="7010400" cy="1600200"/>
          </a:xfrm>
        </p:spPr>
        <p:txBody>
          <a:bodyPr/>
          <a:lstStyle>
            <a:lvl1pPr marL="0" indent="0">
              <a:buFont typeface="Wingdings" panose="05000000000000000000" pitchFamily="2" charset="2"/>
              <a:buNone/>
              <a:defRPr sz="2100" b="0">
                <a:latin typeface="微软雅黑" panose="020B0503020204020204" pitchFamily="34" charset="-122"/>
                <a:ea typeface="微软雅黑" panose="020B0503020204020204" pitchFamily="34" charset="-122"/>
              </a:defRPr>
            </a:lvl1pPr>
          </a:lstStyle>
          <a:p>
            <a:r>
              <a:rPr lang="zh-CN" altLang="en-US" dirty="0"/>
              <a:t>单击此处编辑母版副标题样式</a:t>
            </a:r>
            <a:endParaRPr lang="zh-CN" altLang="en-US" dirty="0"/>
          </a:p>
        </p:txBody>
      </p:sp>
      <p:sp>
        <p:nvSpPr>
          <p:cNvPr id="7" name="Rectangle 5"/>
          <p:cNvSpPr>
            <a:spLocks noGrp="1" noChangeArrowheads="1"/>
          </p:cNvSpPr>
          <p:nvPr>
            <p:ph type="ftr" sz="quarter" idx="10"/>
          </p:nvPr>
        </p:nvSpPr>
        <p:spPr>
          <a:xfrm>
            <a:off x="3124200" y="6248400"/>
            <a:ext cx="2895600" cy="457200"/>
          </a:xfrm>
        </p:spPr>
        <p:txBody>
          <a:bodyPr/>
          <a:lstStyle>
            <a:lvl1pPr>
              <a:defRPr/>
            </a:lvl1pPr>
          </a:lstStyle>
          <a:p>
            <a:pPr>
              <a:defRPr/>
            </a:pPr>
            <a:endParaRPr lang="en-US" altLang="zh-CN"/>
          </a:p>
        </p:txBody>
      </p:sp>
      <p:pic>
        <p:nvPicPr>
          <p:cNvPr id="10" name="图片 9" descr="D:\5张老师+ljy照片(含CARSI正式logo、版权申请)\1 CARSI照片集合(含CARSI正式logo)\2 北大赛尔正版logo\20220321 jpeg北大logo-裁剪上半部分.jpg20220321 jpeg北大logo-裁剪上半部分"/>
          <p:cNvPicPr>
            <a:picLocks noChangeAspect="1"/>
          </p:cNvPicPr>
          <p:nvPr userDrawn="1"/>
        </p:nvPicPr>
        <p:blipFill>
          <a:blip r:embed="rId2"/>
          <a:srcRect/>
          <a:stretch>
            <a:fillRect/>
          </a:stretch>
        </p:blipFill>
        <p:spPr>
          <a:xfrm>
            <a:off x="6155712" y="260344"/>
            <a:ext cx="1252800" cy="377618"/>
          </a:xfrm>
          <a:prstGeom prst="rect">
            <a:avLst/>
          </a:prstGeom>
        </p:spPr>
      </p:pic>
      <p:pic>
        <p:nvPicPr>
          <p:cNvPr id="11" name="图片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260648"/>
            <a:ext cx="1252800" cy="32960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7"/>
          <p:cNvSpPr>
            <a:spLocks noGrp="1" noChangeArrowheads="1"/>
          </p:cNvSpPr>
          <p:nvPr>
            <p:ph type="ftr" sz="quarter" idx="11"/>
          </p:nvPr>
        </p:nvSpPr>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p:txBody>
          <a:bodyPr/>
          <a:lstStyle>
            <a:lvl1pPr>
              <a:defRPr/>
            </a:lvl1pPr>
          </a:lstStyle>
          <a:p>
            <a:pPr>
              <a:defRPr/>
            </a:pPr>
            <a:fld id="{BA837346-23F4-49C1-87DF-5626B0C73872}" type="slidenum">
              <a:rPr lang="en-US" altLang="zh-CN"/>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3839" y="304800"/>
            <a:ext cx="2001837" cy="571500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566740" y="304800"/>
            <a:ext cx="5854700" cy="571500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7"/>
          <p:cNvSpPr>
            <a:spLocks noGrp="1" noChangeArrowheads="1"/>
          </p:cNvSpPr>
          <p:nvPr>
            <p:ph type="ftr" sz="quarter" idx="11"/>
          </p:nvPr>
        </p:nvSpPr>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p:txBody>
          <a:bodyPr/>
          <a:lstStyle>
            <a:lvl1pPr>
              <a:defRPr/>
            </a:lvl1pPr>
          </a:lstStyle>
          <a:p>
            <a:pPr>
              <a:defRPr/>
            </a:pPr>
            <a:fld id="{37994C8D-3B59-4212-B0D8-F66C7DF90E24}" type="slidenum">
              <a:rPr lang="en-US" altLang="zh-CN"/>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2400">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566738" y="1340768"/>
            <a:ext cx="8001000" cy="4752057"/>
          </a:xfrm>
        </p:spPr>
        <p:txBody>
          <a:bodyPr/>
          <a:lstStyle>
            <a:lvl1pPr>
              <a:defRPr b="0">
                <a:latin typeface="微软雅黑" panose="020B0503020204020204" pitchFamily="34" charset="-122"/>
                <a:ea typeface="微软雅黑" panose="020B0503020204020204" pitchFamily="34" charset="-122"/>
              </a:defRPr>
            </a:lvl1pPr>
            <a:lvl2pPr>
              <a:defRPr b="0">
                <a:latin typeface="微软雅黑" panose="020B0503020204020204" pitchFamily="34" charset="-122"/>
                <a:ea typeface="微软雅黑" panose="020B0503020204020204" pitchFamily="34" charset="-122"/>
              </a:defRPr>
            </a:lvl2pPr>
            <a:lvl3pPr>
              <a:defRPr b="0">
                <a:latin typeface="微软雅黑" panose="020B0503020204020204" pitchFamily="34" charset="-122"/>
                <a:ea typeface="微软雅黑" panose="020B0503020204020204" pitchFamily="34" charset="-122"/>
              </a:defRPr>
            </a:lvl3pPr>
            <a:lvl4pPr>
              <a:defRPr b="0">
                <a:latin typeface="微软雅黑" panose="020B0503020204020204" pitchFamily="34" charset="-122"/>
                <a:ea typeface="微软雅黑" panose="020B0503020204020204" pitchFamily="34" charset="-122"/>
              </a:defRPr>
            </a:lvl4pPr>
            <a:lvl5pPr>
              <a:defRPr b="0">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Rectangle 7"/>
          <p:cNvSpPr>
            <a:spLocks noGrp="1" noChangeArrowheads="1"/>
          </p:cNvSpPr>
          <p:nvPr>
            <p:ph type="ftr" sz="quarter" idx="11"/>
          </p:nvPr>
        </p:nvSpPr>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p:txBody>
          <a:bodyPr/>
          <a:lstStyle>
            <a:lvl1pPr>
              <a:defRPr/>
            </a:lvl1pPr>
          </a:lstStyle>
          <a:p>
            <a:pPr>
              <a:defRPr/>
            </a:pPr>
            <a:fld id="{8B55262D-5020-47F2-A423-850854D56077}" type="slidenum">
              <a:rPr lang="en-US" altLang="zh-CN"/>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12"/>
            <a:ext cx="7772400" cy="1362075"/>
          </a:xfrm>
        </p:spPr>
        <p:txBody>
          <a:bodyPr anchor="t"/>
          <a:lstStyle>
            <a:lvl1pPr algn="l">
              <a:defRPr sz="225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1125"/>
            </a:lvl1pPr>
            <a:lvl2pPr marL="257175" indent="0">
              <a:buNone/>
              <a:defRPr sz="1015"/>
            </a:lvl2pPr>
            <a:lvl3pPr marL="514350" indent="0">
              <a:buNone/>
              <a:defRPr sz="900"/>
            </a:lvl3pPr>
            <a:lvl4pPr marL="771525" indent="0">
              <a:buNone/>
              <a:defRPr sz="790"/>
            </a:lvl4pPr>
            <a:lvl5pPr marL="1028700" indent="0">
              <a:buNone/>
              <a:defRPr sz="790"/>
            </a:lvl5pPr>
            <a:lvl6pPr marL="1285875" indent="0">
              <a:buNone/>
              <a:defRPr sz="790"/>
            </a:lvl6pPr>
            <a:lvl7pPr marL="1543050" indent="0">
              <a:buNone/>
              <a:defRPr sz="790"/>
            </a:lvl7pPr>
            <a:lvl8pPr marL="1800225" indent="0">
              <a:buNone/>
              <a:defRPr sz="790"/>
            </a:lvl8pPr>
            <a:lvl9pPr marL="2057400" indent="0">
              <a:buNone/>
              <a:defRPr sz="790"/>
            </a:lvl9pPr>
          </a:lstStyle>
          <a:p>
            <a:pPr lvl="0"/>
            <a:r>
              <a:rPr lang="zh-CN" altLang="en-US"/>
              <a:t>单击此处编辑母版文本样式</a:t>
            </a:r>
            <a:endParaRPr lang="zh-CN" altLang="en-US"/>
          </a:p>
        </p:txBody>
      </p:sp>
      <p:sp>
        <p:nvSpPr>
          <p:cNvPr id="5" name="Rectangle 7"/>
          <p:cNvSpPr>
            <a:spLocks noGrp="1" noChangeArrowheads="1"/>
          </p:cNvSpPr>
          <p:nvPr>
            <p:ph type="ftr" sz="quarter" idx="11"/>
          </p:nvPr>
        </p:nvSpPr>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p:txBody>
          <a:bodyPr/>
          <a:lstStyle>
            <a:lvl1pPr>
              <a:defRPr/>
            </a:lvl1pPr>
          </a:lstStyle>
          <a:p>
            <a:pPr>
              <a:defRPr/>
            </a:pPr>
            <a:fld id="{D61CB2AA-F4AA-4351-AC72-E16BD7B23B72}" type="slidenum">
              <a:rPr lang="en-US" altLang="zh-CN"/>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566738" y="1752600"/>
            <a:ext cx="3924300" cy="4267200"/>
          </a:xfrm>
        </p:spPr>
        <p:txBody>
          <a:bodyPr/>
          <a:lstStyle>
            <a:lvl1pPr>
              <a:defRPr sz="1575"/>
            </a:lvl1pPr>
            <a:lvl2pPr>
              <a:defRPr sz="1350"/>
            </a:lvl2pPr>
            <a:lvl3pPr>
              <a:defRPr sz="1125"/>
            </a:lvl3pPr>
            <a:lvl4pPr>
              <a:defRPr sz="1015"/>
            </a:lvl4pPr>
            <a:lvl5pPr>
              <a:defRPr sz="1015"/>
            </a:lvl5pPr>
            <a:lvl6pPr>
              <a:defRPr sz="1015"/>
            </a:lvl6pPr>
            <a:lvl7pPr>
              <a:defRPr sz="1015"/>
            </a:lvl7pPr>
            <a:lvl8pPr>
              <a:defRPr sz="1015"/>
            </a:lvl8pPr>
            <a:lvl9pPr>
              <a:defRPr sz="101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3438" y="1752600"/>
            <a:ext cx="3924300" cy="4267200"/>
          </a:xfrm>
        </p:spPr>
        <p:txBody>
          <a:bodyPr/>
          <a:lstStyle>
            <a:lvl1pPr>
              <a:defRPr sz="1575"/>
            </a:lvl1pPr>
            <a:lvl2pPr>
              <a:defRPr sz="1350"/>
            </a:lvl2pPr>
            <a:lvl3pPr>
              <a:defRPr sz="1125"/>
            </a:lvl3pPr>
            <a:lvl4pPr>
              <a:defRPr sz="1015"/>
            </a:lvl4pPr>
            <a:lvl5pPr>
              <a:defRPr sz="1015"/>
            </a:lvl5pPr>
            <a:lvl6pPr>
              <a:defRPr sz="1015"/>
            </a:lvl6pPr>
            <a:lvl7pPr>
              <a:defRPr sz="1015"/>
            </a:lvl7pPr>
            <a:lvl8pPr>
              <a:defRPr sz="1015"/>
            </a:lvl8pPr>
            <a:lvl9pPr>
              <a:defRPr sz="101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6"/>
          <p:cNvSpPr>
            <a:spLocks noGrp="1" noChangeArrowheads="1"/>
          </p:cNvSpPr>
          <p:nvPr>
            <p:ph type="dt" sz="half" idx="10"/>
          </p:nvPr>
        </p:nvSpPr>
        <p:spPr>
          <a:xfrm>
            <a:off x="609600" y="6245225"/>
            <a:ext cx="1981200" cy="476250"/>
          </a:xfrm>
          <a:prstGeom prst="rect">
            <a:avLst/>
          </a:prstGeom>
        </p:spPr>
        <p:txBody>
          <a:bodyPr/>
          <a:lstStyle>
            <a:lvl1pPr>
              <a:defRPr/>
            </a:lvl1pPr>
          </a:lstStyle>
          <a:p>
            <a:pPr>
              <a:defRPr/>
            </a:pPr>
            <a:endParaRPr lang="en-US" altLang="zh-CN"/>
          </a:p>
        </p:txBody>
      </p:sp>
      <p:sp>
        <p:nvSpPr>
          <p:cNvPr id="6" name="Rectangle 7"/>
          <p:cNvSpPr>
            <a:spLocks noGrp="1" noChangeArrowheads="1"/>
          </p:cNvSpPr>
          <p:nvPr>
            <p:ph type="ftr" sz="quarter" idx="11"/>
          </p:nvPr>
        </p:nvSpPr>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p:txBody>
          <a:bodyPr/>
          <a:lstStyle>
            <a:lvl1pPr>
              <a:defRPr/>
            </a:lvl1pPr>
          </a:lstStyle>
          <a:p>
            <a:pPr>
              <a:defRPr/>
            </a:pPr>
            <a:fld id="{A853ACC4-BD7E-4A7B-BF51-4E2BE0F77D06}" type="slidenum">
              <a:rPr lang="en-US" altLang="zh-CN"/>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1350"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1350"/>
            </a:lvl1pPr>
            <a:lvl2pPr>
              <a:defRPr sz="1125"/>
            </a:lvl2pPr>
            <a:lvl3pPr>
              <a:defRPr sz="1015"/>
            </a:lvl3pPr>
            <a:lvl4pPr>
              <a:defRPr sz="900"/>
            </a:lvl4pPr>
            <a:lvl5pPr>
              <a:defRPr sz="900"/>
            </a:lvl5pPr>
            <a:lvl6pPr>
              <a:defRPr sz="900"/>
            </a:lvl6pPr>
            <a:lvl7pPr>
              <a:defRPr sz="900"/>
            </a:lvl7pPr>
            <a:lvl8pPr>
              <a:defRPr sz="900"/>
            </a:lvl8pPr>
            <a:lvl9pPr>
              <a:defRPr sz="9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31" y="1535113"/>
            <a:ext cx="4041775" cy="639762"/>
          </a:xfrm>
        </p:spPr>
        <p:txBody>
          <a:bodyPr anchor="b"/>
          <a:lstStyle>
            <a:lvl1pPr marL="0" indent="0">
              <a:buNone/>
              <a:defRPr sz="1350"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31" y="2174875"/>
            <a:ext cx="4041775" cy="3951288"/>
          </a:xfrm>
        </p:spPr>
        <p:txBody>
          <a:bodyPr/>
          <a:lstStyle>
            <a:lvl1pPr>
              <a:defRPr sz="1350"/>
            </a:lvl1pPr>
            <a:lvl2pPr>
              <a:defRPr sz="1125"/>
            </a:lvl2pPr>
            <a:lvl3pPr>
              <a:defRPr sz="1015"/>
            </a:lvl3pPr>
            <a:lvl4pPr>
              <a:defRPr sz="900"/>
            </a:lvl4pPr>
            <a:lvl5pPr>
              <a:defRPr sz="900"/>
            </a:lvl5pPr>
            <a:lvl6pPr>
              <a:defRPr sz="900"/>
            </a:lvl6pPr>
            <a:lvl7pPr>
              <a:defRPr sz="900"/>
            </a:lvl7pPr>
            <a:lvl8pPr>
              <a:defRPr sz="900"/>
            </a:lvl8pPr>
            <a:lvl9pPr>
              <a:defRPr sz="9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8" name="Rectangle 7"/>
          <p:cNvSpPr>
            <a:spLocks noGrp="1" noChangeArrowheads="1"/>
          </p:cNvSpPr>
          <p:nvPr>
            <p:ph type="ftr" sz="quarter" idx="11"/>
          </p:nvPr>
        </p:nvSpPr>
        <p:spPr/>
        <p:txBody>
          <a:bodyPr/>
          <a:lstStyle>
            <a:lvl1pPr>
              <a:defRPr/>
            </a:lvl1pPr>
          </a:lstStyle>
          <a:p>
            <a:pPr>
              <a:defRPr/>
            </a:pPr>
            <a:endParaRPr lang="en-US" altLang="zh-CN"/>
          </a:p>
        </p:txBody>
      </p:sp>
      <p:sp>
        <p:nvSpPr>
          <p:cNvPr id="9" name="Rectangle 8"/>
          <p:cNvSpPr>
            <a:spLocks noGrp="1" noChangeArrowheads="1"/>
          </p:cNvSpPr>
          <p:nvPr>
            <p:ph type="sldNum" sz="quarter" idx="12"/>
          </p:nvPr>
        </p:nvSpPr>
        <p:spPr/>
        <p:txBody>
          <a:bodyPr/>
          <a:lstStyle>
            <a:lvl1pPr>
              <a:defRPr/>
            </a:lvl1pPr>
          </a:lstStyle>
          <a:p>
            <a:pPr>
              <a:defRPr/>
            </a:pPr>
            <a:fld id="{0E82503F-6F81-45F2-9EE6-44EFCD61832B}" type="slidenum">
              <a:rPr lang="en-US" altLang="zh-CN"/>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4" name="Rectangle 7"/>
          <p:cNvSpPr>
            <a:spLocks noGrp="1" noChangeArrowheads="1"/>
          </p:cNvSpPr>
          <p:nvPr>
            <p:ph type="ftr" sz="quarter" idx="11"/>
          </p:nvPr>
        </p:nvSpPr>
        <p:spPr/>
        <p:txBody>
          <a:bodyPr/>
          <a:lstStyle>
            <a:lvl1pPr>
              <a:defRPr/>
            </a:lvl1pPr>
          </a:lstStyle>
          <a:p>
            <a:pPr>
              <a:defRPr/>
            </a:pPr>
            <a:endParaRPr lang="en-US" altLang="zh-CN"/>
          </a:p>
        </p:txBody>
      </p:sp>
      <p:sp>
        <p:nvSpPr>
          <p:cNvPr id="5" name="Rectangle 8"/>
          <p:cNvSpPr>
            <a:spLocks noGrp="1" noChangeArrowheads="1"/>
          </p:cNvSpPr>
          <p:nvPr>
            <p:ph type="sldNum" sz="quarter" idx="12"/>
          </p:nvPr>
        </p:nvSpPr>
        <p:spPr/>
        <p:txBody>
          <a:bodyPr/>
          <a:lstStyle>
            <a:lvl1pPr>
              <a:defRPr/>
            </a:lvl1pPr>
          </a:lstStyle>
          <a:p>
            <a:pPr>
              <a:defRPr/>
            </a:pPr>
            <a:fld id="{8D7D43EE-62B0-4766-B8B2-8B1586BC4A02}" type="slidenum">
              <a:rPr lang="en-US" altLang="zh-CN"/>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Rectangle 7"/>
          <p:cNvSpPr>
            <a:spLocks noGrp="1" noChangeArrowheads="1"/>
          </p:cNvSpPr>
          <p:nvPr>
            <p:ph type="ftr" sz="quarter" idx="11"/>
          </p:nvPr>
        </p:nvSpPr>
        <p:spPr/>
        <p:txBody>
          <a:bodyPr/>
          <a:lstStyle>
            <a:lvl1pPr>
              <a:defRPr/>
            </a:lvl1pPr>
          </a:lstStyle>
          <a:p>
            <a:pPr>
              <a:defRPr/>
            </a:pPr>
            <a:endParaRPr lang="en-US" altLang="zh-CN"/>
          </a:p>
        </p:txBody>
      </p:sp>
      <p:sp>
        <p:nvSpPr>
          <p:cNvPr id="4" name="Rectangle 8"/>
          <p:cNvSpPr>
            <a:spLocks noGrp="1" noChangeArrowheads="1"/>
          </p:cNvSpPr>
          <p:nvPr>
            <p:ph type="sldNum" sz="quarter" idx="12"/>
          </p:nvPr>
        </p:nvSpPr>
        <p:spPr/>
        <p:txBody>
          <a:bodyPr/>
          <a:lstStyle>
            <a:lvl1pPr>
              <a:defRPr/>
            </a:lvl1pPr>
          </a:lstStyle>
          <a:p>
            <a:pPr>
              <a:defRPr/>
            </a:pPr>
            <a:fld id="{1EEED3B1-BF5D-445F-B3BC-6B7AE4A2195C}" type="slidenum">
              <a:rPr lang="en-US" altLang="zh-CN"/>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0"/>
            <a:ext cx="3008313" cy="1162050"/>
          </a:xfrm>
        </p:spPr>
        <p:txBody>
          <a:bodyPr/>
          <a:lstStyle>
            <a:lvl1pPr algn="l">
              <a:defRPr sz="1125"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62"/>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2" y="1435103"/>
            <a:ext cx="3008313" cy="4691063"/>
          </a:xfrm>
        </p:spPr>
        <p:txBody>
          <a:bodyPr/>
          <a:lstStyle>
            <a:lvl1pPr marL="0" indent="0">
              <a:buNone/>
              <a:defRPr sz="790"/>
            </a:lvl1pPr>
            <a:lvl2pPr marL="257175" indent="0">
              <a:buNone/>
              <a:defRPr sz="675"/>
            </a:lvl2pPr>
            <a:lvl3pPr marL="514350" indent="0">
              <a:buNone/>
              <a:defRPr sz="565"/>
            </a:lvl3pPr>
            <a:lvl4pPr marL="771525" indent="0">
              <a:buNone/>
              <a:defRPr sz="505"/>
            </a:lvl4pPr>
            <a:lvl5pPr marL="1028700" indent="0">
              <a:buNone/>
              <a:defRPr sz="505"/>
            </a:lvl5pPr>
            <a:lvl6pPr marL="1285875" indent="0">
              <a:buNone/>
              <a:defRPr sz="505"/>
            </a:lvl6pPr>
            <a:lvl7pPr marL="1543050" indent="0">
              <a:buNone/>
              <a:defRPr sz="505"/>
            </a:lvl7pPr>
            <a:lvl8pPr marL="1800225" indent="0">
              <a:buNone/>
              <a:defRPr sz="505"/>
            </a:lvl8pPr>
            <a:lvl9pPr marL="2057400" indent="0">
              <a:buNone/>
              <a:defRPr sz="505"/>
            </a:lvl9pPr>
          </a:lstStyle>
          <a:p>
            <a:pPr lvl="0"/>
            <a:r>
              <a:rPr lang="zh-CN" altLang="en-US"/>
              <a:t>单击此处编辑母版文本样式</a:t>
            </a:r>
            <a:endParaRPr lang="zh-CN" altLang="en-US"/>
          </a:p>
        </p:txBody>
      </p:sp>
      <p:sp>
        <p:nvSpPr>
          <p:cNvPr id="6" name="Rectangle 7"/>
          <p:cNvSpPr>
            <a:spLocks noGrp="1" noChangeArrowheads="1"/>
          </p:cNvSpPr>
          <p:nvPr>
            <p:ph type="ftr" sz="quarter" idx="11"/>
          </p:nvPr>
        </p:nvSpPr>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p:txBody>
          <a:bodyPr/>
          <a:lstStyle>
            <a:lvl1pPr>
              <a:defRPr/>
            </a:lvl1pPr>
          </a:lstStyle>
          <a:p>
            <a:pPr>
              <a:defRPr/>
            </a:pPr>
            <a:fld id="{2FDE894E-7F55-41A2-BF67-CFADEA97EE8C}" type="slidenum">
              <a:rPr lang="en-US" altLang="zh-CN"/>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112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790"/>
            </a:lvl1pPr>
            <a:lvl2pPr marL="257175" indent="0">
              <a:buNone/>
              <a:defRPr sz="675"/>
            </a:lvl2pPr>
            <a:lvl3pPr marL="514350" indent="0">
              <a:buNone/>
              <a:defRPr sz="565"/>
            </a:lvl3pPr>
            <a:lvl4pPr marL="771525" indent="0">
              <a:buNone/>
              <a:defRPr sz="505"/>
            </a:lvl4pPr>
            <a:lvl5pPr marL="1028700" indent="0">
              <a:buNone/>
              <a:defRPr sz="505"/>
            </a:lvl5pPr>
            <a:lvl6pPr marL="1285875" indent="0">
              <a:buNone/>
              <a:defRPr sz="505"/>
            </a:lvl6pPr>
            <a:lvl7pPr marL="1543050" indent="0">
              <a:buNone/>
              <a:defRPr sz="505"/>
            </a:lvl7pPr>
            <a:lvl8pPr marL="1800225" indent="0">
              <a:buNone/>
              <a:defRPr sz="505"/>
            </a:lvl8pPr>
            <a:lvl9pPr marL="2057400" indent="0">
              <a:buNone/>
              <a:defRPr sz="505"/>
            </a:lvl9pPr>
          </a:lstStyle>
          <a:p>
            <a:pPr lvl="0"/>
            <a:r>
              <a:rPr lang="zh-CN" altLang="en-US"/>
              <a:t>单击此处编辑母版文本样式</a:t>
            </a:r>
            <a:endParaRPr lang="zh-CN" altLang="en-US"/>
          </a:p>
        </p:txBody>
      </p:sp>
      <p:sp>
        <p:nvSpPr>
          <p:cNvPr id="6" name="Rectangle 7"/>
          <p:cNvSpPr>
            <a:spLocks noGrp="1" noChangeArrowheads="1"/>
          </p:cNvSpPr>
          <p:nvPr>
            <p:ph type="ftr" sz="quarter" idx="11"/>
          </p:nvPr>
        </p:nvSpPr>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p:txBody>
          <a:bodyPr/>
          <a:lstStyle>
            <a:lvl1pPr>
              <a:defRPr/>
            </a:lvl1pPr>
          </a:lstStyle>
          <a:p>
            <a:pPr>
              <a:defRPr/>
            </a:pPr>
            <a:fld id="{C7B96B15-8B64-438D-9B28-0C9DD65C6AB9}" type="slidenum">
              <a:rPr lang="en-US" altLang="zh-CN"/>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74675" y="95262"/>
            <a:ext cx="8001000" cy="1057275"/>
          </a:xfrm>
          <a:prstGeom prst="rect">
            <a:avLst/>
          </a:prstGeom>
          <a:noFill/>
          <a:ln w="9525">
            <a:noFill/>
            <a:miter lim="800000"/>
          </a:ln>
        </p:spPr>
        <p:txBody>
          <a:bodyPr vert="horz" wrap="square" lIns="91440" tIns="45720" rIns="91440" bIns="45720" numCol="1" anchor="b" anchorCtr="0" compatLnSpc="1"/>
          <a:lstStyle/>
          <a:p>
            <a:pPr lvl="0"/>
            <a:r>
              <a:rPr lang="zh-CN" altLang="en-US" dirty="0"/>
              <a:t>单击此处编辑母版标题样式</a:t>
            </a:r>
            <a:endParaRPr lang="zh-CN" altLang="en-US" dirty="0"/>
          </a:p>
        </p:txBody>
      </p:sp>
      <p:sp>
        <p:nvSpPr>
          <p:cNvPr id="4099" name="Rectangle 3"/>
          <p:cNvSpPr>
            <a:spLocks noGrp="1" noChangeArrowheads="1"/>
          </p:cNvSpPr>
          <p:nvPr>
            <p:ph type="body" idx="1"/>
          </p:nvPr>
        </p:nvSpPr>
        <p:spPr bwMode="auto">
          <a:xfrm>
            <a:off x="566738" y="1268761"/>
            <a:ext cx="8001000" cy="4824065"/>
          </a:xfrm>
          <a:prstGeom prst="rect">
            <a:avLst/>
          </a:prstGeom>
          <a:noFill/>
          <a:ln w="9525">
            <a:noFill/>
            <a:miter lim="800000"/>
          </a:ln>
        </p:spPr>
        <p:txBody>
          <a:bodyPr vert="horz" wrap="square" lIns="91440" tIns="45720" rIns="91440" bIns="45720" numCol="1" anchor="t" anchorCtr="0" compatLnSpc="1"/>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AutoShape 4"/>
          <p:cNvSpPr>
            <a:spLocks noChangeArrowheads="1"/>
          </p:cNvSpPr>
          <p:nvPr/>
        </p:nvSpPr>
        <p:spPr bwMode="auto">
          <a:xfrm>
            <a:off x="609601" y="1198575"/>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ln>
        </p:spPr>
        <p:txBody>
          <a:bodyPr/>
          <a:lstStyle/>
          <a:p>
            <a:pPr algn="l">
              <a:defRPr/>
            </a:pPr>
            <a:endParaRPr lang="zh-CN" altLang="en-US"/>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ln>
        </p:spPr>
        <p:txBody>
          <a:bodyPr/>
          <a:lstStyle/>
          <a:p>
            <a:pPr algn="l">
              <a:defRPr/>
            </a:pPr>
            <a:endParaRPr lang="zh-CN" altLang="en-US"/>
          </a:p>
        </p:txBody>
      </p:sp>
      <p:sp>
        <p:nvSpPr>
          <p:cNvPr id="189447" name="Rectangle 7"/>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sz="675" b="0"/>
            </a:lvl1pPr>
          </a:lstStyle>
          <a:p>
            <a:pPr>
              <a:defRPr/>
            </a:pPr>
            <a:endParaRPr lang="en-US" altLang="zh-CN"/>
          </a:p>
        </p:txBody>
      </p:sp>
      <p:sp>
        <p:nvSpPr>
          <p:cNvPr id="189448" name="Rectangle 8"/>
          <p:cNvSpPr>
            <a:spLocks noGrp="1" noChangeArrowheads="1"/>
          </p:cNvSpPr>
          <p:nvPr>
            <p:ph type="sldNum" sz="quarter" idx="4"/>
          </p:nvPr>
        </p:nvSpPr>
        <p:spPr bwMode="auto">
          <a:xfrm>
            <a:off x="6553200" y="6245225"/>
            <a:ext cx="1981200" cy="476250"/>
          </a:xfrm>
          <a:prstGeom prst="rect">
            <a:avLst/>
          </a:prstGeom>
          <a:noFill/>
          <a:ln w="9525">
            <a:noFill/>
            <a:miter lim="800000"/>
          </a:ln>
          <a:effectLst/>
        </p:spPr>
        <p:txBody>
          <a:bodyPr vert="horz" wrap="square" lIns="91440" tIns="45720" rIns="91440" bIns="45720" numCol="1" anchor="t" anchorCtr="0" compatLnSpc="1"/>
          <a:lstStyle>
            <a:lvl1pPr algn="r">
              <a:spcBef>
                <a:spcPct val="0"/>
              </a:spcBef>
              <a:buClrTx/>
              <a:buFontTx/>
              <a:buNone/>
              <a:defRPr sz="675" b="0">
                <a:ea typeface="宋体" panose="02010600030101010101" pitchFamily="2" charset="-122"/>
              </a:defRPr>
            </a:lvl1pPr>
          </a:lstStyle>
          <a:p>
            <a:pPr>
              <a:defRPr/>
            </a:pPr>
            <a:fld id="{C768CF8C-7DE1-4984-80AC-BE96531D7265}" type="slidenum">
              <a:rPr lang="en-US" altLang="zh-CN"/>
            </a:fld>
            <a:endParaRPr lang="en-US" altLang="zh-CN"/>
          </a:p>
        </p:txBody>
      </p:sp>
      <p:pic>
        <p:nvPicPr>
          <p:cNvPr id="11" name="图片 10" descr="D:\5张老师+ljy照片(含CARSI正式logo、版权申请)\1 CARSI照片集合(含CARSI正式logo)\2 北大赛尔正版logo\20220321 jpeg北大logo-裁剪上半部分.jpg20220321 jpeg北大logo-裁剪上半部分"/>
          <p:cNvPicPr>
            <a:picLocks noChangeAspect="1"/>
          </p:cNvPicPr>
          <p:nvPr userDrawn="1"/>
        </p:nvPicPr>
        <p:blipFill>
          <a:blip r:embed="rId12"/>
          <a:srcRect/>
          <a:stretch>
            <a:fillRect/>
          </a:stretch>
        </p:blipFill>
        <p:spPr>
          <a:xfrm>
            <a:off x="6133465" y="256540"/>
            <a:ext cx="1253490" cy="377825"/>
          </a:xfrm>
          <a:prstGeom prst="rect">
            <a:avLst/>
          </a:prstGeom>
        </p:spPr>
      </p:pic>
      <p:pic>
        <p:nvPicPr>
          <p:cNvPr id="12" name="图片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524115" y="256540"/>
            <a:ext cx="1252800" cy="33013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sz="2850">
          <a:solidFill>
            <a:schemeClr val="tx2"/>
          </a:solidFill>
          <a:latin typeface="+mj-lt"/>
          <a:ea typeface="+mj-ea"/>
          <a:cs typeface="+mj-cs"/>
        </a:defRPr>
      </a:lvl1pPr>
      <a:lvl2pPr algn="l" rtl="0" eaLnBrk="0" fontAlgn="base" hangingPunct="0">
        <a:spcBef>
          <a:spcPct val="0"/>
        </a:spcBef>
        <a:spcAft>
          <a:spcPct val="0"/>
        </a:spcAft>
        <a:defRPr sz="2140">
          <a:solidFill>
            <a:schemeClr val="tx2"/>
          </a:solidFill>
          <a:latin typeface="Verdana" panose="020B0604030504040204" pitchFamily="34" charset="0"/>
          <a:ea typeface="黑体" panose="02010609060101010101" pitchFamily="2" charset="-122"/>
        </a:defRPr>
      </a:lvl2pPr>
      <a:lvl3pPr algn="l" rtl="0" eaLnBrk="0" fontAlgn="base" hangingPunct="0">
        <a:spcBef>
          <a:spcPct val="0"/>
        </a:spcBef>
        <a:spcAft>
          <a:spcPct val="0"/>
        </a:spcAft>
        <a:defRPr sz="2140">
          <a:solidFill>
            <a:schemeClr val="tx2"/>
          </a:solidFill>
          <a:latin typeface="Verdana" panose="020B0604030504040204" pitchFamily="34" charset="0"/>
          <a:ea typeface="黑体" panose="02010609060101010101" pitchFamily="2" charset="-122"/>
        </a:defRPr>
      </a:lvl3pPr>
      <a:lvl4pPr algn="l" rtl="0" eaLnBrk="0" fontAlgn="base" hangingPunct="0">
        <a:spcBef>
          <a:spcPct val="0"/>
        </a:spcBef>
        <a:spcAft>
          <a:spcPct val="0"/>
        </a:spcAft>
        <a:defRPr sz="2140">
          <a:solidFill>
            <a:schemeClr val="tx2"/>
          </a:solidFill>
          <a:latin typeface="Verdana" panose="020B0604030504040204" pitchFamily="34" charset="0"/>
          <a:ea typeface="黑体" panose="02010609060101010101" pitchFamily="2" charset="-122"/>
        </a:defRPr>
      </a:lvl4pPr>
      <a:lvl5pPr algn="l" rtl="0" eaLnBrk="0" fontAlgn="base" hangingPunct="0">
        <a:spcBef>
          <a:spcPct val="0"/>
        </a:spcBef>
        <a:spcAft>
          <a:spcPct val="0"/>
        </a:spcAft>
        <a:defRPr sz="2140">
          <a:solidFill>
            <a:schemeClr val="tx2"/>
          </a:solidFill>
          <a:latin typeface="Verdana" panose="020B0604030504040204" pitchFamily="34" charset="0"/>
          <a:ea typeface="黑体" panose="02010609060101010101" pitchFamily="2" charset="-122"/>
        </a:defRPr>
      </a:lvl5pPr>
      <a:lvl6pPr marL="257175" algn="l" rtl="0" fontAlgn="base">
        <a:spcBef>
          <a:spcPct val="0"/>
        </a:spcBef>
        <a:spcAft>
          <a:spcPct val="0"/>
        </a:spcAft>
        <a:defRPr sz="2140">
          <a:solidFill>
            <a:schemeClr val="tx2"/>
          </a:solidFill>
          <a:latin typeface="Verdana" panose="020B0604030504040204" pitchFamily="34" charset="0"/>
          <a:ea typeface="黑体" panose="02010609060101010101" pitchFamily="2" charset="-122"/>
        </a:defRPr>
      </a:lvl6pPr>
      <a:lvl7pPr marL="514350" algn="l" rtl="0" fontAlgn="base">
        <a:spcBef>
          <a:spcPct val="0"/>
        </a:spcBef>
        <a:spcAft>
          <a:spcPct val="0"/>
        </a:spcAft>
        <a:defRPr sz="2140">
          <a:solidFill>
            <a:schemeClr val="tx2"/>
          </a:solidFill>
          <a:latin typeface="Verdana" panose="020B0604030504040204" pitchFamily="34" charset="0"/>
          <a:ea typeface="黑体" panose="02010609060101010101" pitchFamily="2" charset="-122"/>
        </a:defRPr>
      </a:lvl7pPr>
      <a:lvl8pPr marL="771525" algn="l" rtl="0" fontAlgn="base">
        <a:spcBef>
          <a:spcPct val="0"/>
        </a:spcBef>
        <a:spcAft>
          <a:spcPct val="0"/>
        </a:spcAft>
        <a:defRPr sz="2140">
          <a:solidFill>
            <a:schemeClr val="tx2"/>
          </a:solidFill>
          <a:latin typeface="Verdana" panose="020B0604030504040204" pitchFamily="34" charset="0"/>
          <a:ea typeface="黑体" panose="02010609060101010101" pitchFamily="2" charset="-122"/>
        </a:defRPr>
      </a:lvl8pPr>
      <a:lvl9pPr marL="1028700" algn="l" rtl="0" fontAlgn="base">
        <a:spcBef>
          <a:spcPct val="0"/>
        </a:spcBef>
        <a:spcAft>
          <a:spcPct val="0"/>
        </a:spcAft>
        <a:defRPr sz="2140">
          <a:solidFill>
            <a:schemeClr val="tx2"/>
          </a:solidFill>
          <a:latin typeface="Verdana" panose="020B0604030504040204" pitchFamily="34" charset="0"/>
          <a:ea typeface="黑体" panose="02010609060101010101" pitchFamily="2" charset="-122"/>
        </a:defRPr>
      </a:lvl9pPr>
    </p:titleStyle>
    <p:bodyStyle>
      <a:lvl1pPr marL="264160" indent="-264160" algn="l" rtl="0" eaLnBrk="0" fontAlgn="base" hangingPunct="0">
        <a:spcBef>
          <a:spcPct val="20000"/>
        </a:spcBef>
        <a:spcAft>
          <a:spcPct val="0"/>
        </a:spcAft>
        <a:buClr>
          <a:schemeClr val="accent2"/>
        </a:buClr>
        <a:buFont typeface="Wingdings" panose="05000000000000000000" pitchFamily="2" charset="2"/>
        <a:buChar char="o"/>
        <a:defRPr sz="2100" b="0">
          <a:solidFill>
            <a:schemeClr val="tx1"/>
          </a:solidFill>
          <a:latin typeface="黑体" panose="02010609060101010101" pitchFamily="2" charset="-122"/>
          <a:ea typeface="黑体" panose="02010609060101010101" pitchFamily="2" charset="-122"/>
          <a:cs typeface="+mn-cs"/>
        </a:defRPr>
      </a:lvl1pPr>
      <a:lvl2pPr marL="510540" indent="-245745" algn="l" rtl="0" eaLnBrk="0" fontAlgn="base" hangingPunct="0">
        <a:spcBef>
          <a:spcPct val="20000"/>
        </a:spcBef>
        <a:spcAft>
          <a:spcPct val="0"/>
        </a:spcAft>
        <a:buClr>
          <a:schemeClr val="accent2"/>
        </a:buClr>
        <a:buFont typeface="Wingdings" panose="05000000000000000000" pitchFamily="2" charset="2"/>
        <a:buChar char="n"/>
        <a:defRPr sz="1800" b="0">
          <a:solidFill>
            <a:schemeClr val="tx1"/>
          </a:solidFill>
          <a:latin typeface="黑体" panose="02010609060101010101" pitchFamily="2" charset="-122"/>
          <a:ea typeface="黑体" panose="02010609060101010101" pitchFamily="2" charset="-122"/>
        </a:defRPr>
      </a:lvl2pPr>
      <a:lvl3pPr marL="734060" indent="-222250" algn="l" rtl="0" eaLnBrk="0" fontAlgn="base" hangingPunct="0">
        <a:spcBef>
          <a:spcPct val="20000"/>
        </a:spcBef>
        <a:spcAft>
          <a:spcPct val="0"/>
        </a:spcAft>
        <a:buClr>
          <a:schemeClr val="accent2"/>
        </a:buClr>
        <a:buFont typeface="Wingdings" panose="05000000000000000000" pitchFamily="2" charset="2"/>
        <a:buChar char="o"/>
        <a:defRPr sz="1500" b="0">
          <a:solidFill>
            <a:schemeClr val="tx1"/>
          </a:solidFill>
          <a:latin typeface="黑体" panose="02010609060101010101" pitchFamily="2" charset="-122"/>
          <a:ea typeface="黑体" panose="02010609060101010101" pitchFamily="2" charset="-122"/>
        </a:defRPr>
      </a:lvl3pPr>
      <a:lvl4pPr marL="952500" indent="-217805" algn="l" rtl="0" eaLnBrk="0" fontAlgn="base" hangingPunct="0">
        <a:spcBef>
          <a:spcPct val="20000"/>
        </a:spcBef>
        <a:spcAft>
          <a:spcPct val="0"/>
        </a:spcAft>
        <a:buClr>
          <a:schemeClr val="accent2"/>
        </a:buClr>
        <a:buFont typeface="Wingdings" panose="05000000000000000000" pitchFamily="2" charset="2"/>
        <a:buChar char="n"/>
        <a:defRPr sz="1350" b="0">
          <a:solidFill>
            <a:schemeClr val="tx1"/>
          </a:solidFill>
          <a:latin typeface="黑体" panose="02010609060101010101" pitchFamily="2" charset="-122"/>
          <a:ea typeface="黑体" panose="02010609060101010101" pitchFamily="2" charset="-122"/>
        </a:defRPr>
      </a:lvl4pPr>
      <a:lvl5pPr marL="1177925" indent="-224155" algn="l" rtl="0" eaLnBrk="0" fontAlgn="base" hangingPunct="0">
        <a:spcBef>
          <a:spcPct val="25000"/>
        </a:spcBef>
        <a:spcAft>
          <a:spcPct val="0"/>
        </a:spcAft>
        <a:buClr>
          <a:schemeClr val="accent2"/>
        </a:buClr>
        <a:buFont typeface="Wingdings" panose="05000000000000000000" pitchFamily="2" charset="2"/>
        <a:buChar char="§"/>
        <a:defRPr sz="1350" b="0">
          <a:solidFill>
            <a:schemeClr val="tx1"/>
          </a:solidFill>
          <a:latin typeface="黑体" panose="02010609060101010101" pitchFamily="2" charset="-122"/>
          <a:ea typeface="黑体" panose="02010609060101010101" pitchFamily="2" charset="-122"/>
        </a:defRPr>
      </a:lvl5pPr>
      <a:lvl6pPr marL="1435100" indent="-224155" algn="l" rtl="0" fontAlgn="base">
        <a:spcBef>
          <a:spcPct val="25000"/>
        </a:spcBef>
        <a:spcAft>
          <a:spcPct val="0"/>
        </a:spcAft>
        <a:buClr>
          <a:schemeClr val="accent2"/>
        </a:buClr>
        <a:buFont typeface="Wingdings" panose="05000000000000000000" pitchFamily="2" charset="2"/>
        <a:buChar char="§"/>
        <a:defRPr sz="1125">
          <a:solidFill>
            <a:schemeClr val="tx1"/>
          </a:solidFill>
          <a:latin typeface="+mn-lt"/>
          <a:ea typeface="+mn-ea"/>
        </a:defRPr>
      </a:lvl6pPr>
      <a:lvl7pPr marL="1692275" indent="-224155" algn="l" rtl="0" fontAlgn="base">
        <a:spcBef>
          <a:spcPct val="25000"/>
        </a:spcBef>
        <a:spcAft>
          <a:spcPct val="0"/>
        </a:spcAft>
        <a:buClr>
          <a:schemeClr val="accent2"/>
        </a:buClr>
        <a:buFont typeface="Wingdings" panose="05000000000000000000" pitchFamily="2" charset="2"/>
        <a:buChar char="§"/>
        <a:defRPr sz="1125">
          <a:solidFill>
            <a:schemeClr val="tx1"/>
          </a:solidFill>
          <a:latin typeface="+mn-lt"/>
          <a:ea typeface="+mn-ea"/>
        </a:defRPr>
      </a:lvl7pPr>
      <a:lvl8pPr marL="1949450" indent="-224155" algn="l" rtl="0" fontAlgn="base">
        <a:spcBef>
          <a:spcPct val="25000"/>
        </a:spcBef>
        <a:spcAft>
          <a:spcPct val="0"/>
        </a:spcAft>
        <a:buClr>
          <a:schemeClr val="accent2"/>
        </a:buClr>
        <a:buFont typeface="Wingdings" panose="05000000000000000000" pitchFamily="2" charset="2"/>
        <a:buChar char="§"/>
        <a:defRPr sz="1125">
          <a:solidFill>
            <a:schemeClr val="tx1"/>
          </a:solidFill>
          <a:latin typeface="+mn-lt"/>
          <a:ea typeface="+mn-ea"/>
        </a:defRPr>
      </a:lvl8pPr>
      <a:lvl9pPr marL="2206625" indent="-224155" algn="l" rtl="0" fontAlgn="base">
        <a:spcBef>
          <a:spcPct val="25000"/>
        </a:spcBef>
        <a:spcAft>
          <a:spcPct val="0"/>
        </a:spcAft>
        <a:buClr>
          <a:schemeClr val="accent2"/>
        </a:buClr>
        <a:buFont typeface="Wingdings" panose="05000000000000000000" pitchFamily="2" charset="2"/>
        <a:buChar char="§"/>
        <a:defRPr sz="1125">
          <a:solidFill>
            <a:schemeClr val="tx1"/>
          </a:solidFill>
          <a:latin typeface="+mn-lt"/>
          <a:ea typeface="+mn-ea"/>
        </a:defRPr>
      </a:lvl9pPr>
    </p:bodyStyle>
    <p:otherStyle>
      <a:defPPr>
        <a:defRPr lang="zh-CN"/>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hyperlink" Target="https://www.shibboleth.net/" TargetMode="Externa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emf"/></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2.jpeg"/><Relationship Id="rId2" Type="http://schemas.openxmlformats.org/officeDocument/2006/relationships/hyperlink" Target="mailto:carsi@pku.edu.cn" TargetMode="External"/><Relationship Id="rId1" Type="http://schemas.openxmlformats.org/officeDocument/2006/relationships/hyperlink" Target="https://www.carsi.edu.c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4.em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277642" y="1700808"/>
            <a:ext cx="6770033" cy="1028700"/>
          </a:xfrm>
        </p:spPr>
        <p:txBody>
          <a:bodyPr/>
          <a:lstStyle/>
          <a:p>
            <a:pPr>
              <a:lnSpc>
                <a:spcPct val="150000"/>
              </a:lnSpc>
            </a:pPr>
            <a:r>
              <a:rPr lang="en-US" altLang="zh-CN" dirty="0"/>
              <a:t>CARSI</a:t>
            </a:r>
            <a:r>
              <a:rPr lang="zh-CN" altLang="en-US" dirty="0"/>
              <a:t>服务及</a:t>
            </a:r>
            <a:r>
              <a:rPr lang="en-US" altLang="zh-CN" dirty="0"/>
              <a:t>Shibboleth</a:t>
            </a:r>
            <a:r>
              <a:rPr lang="zh-CN" altLang="en-US" dirty="0"/>
              <a:t>简介</a:t>
            </a:r>
            <a:endParaRPr lang="en-US" altLang="zh-CN" sz="2400" dirty="0"/>
          </a:p>
        </p:txBody>
      </p:sp>
      <p:pic>
        <p:nvPicPr>
          <p:cNvPr id="7172" name="Picture 4" descr="匾"/>
          <p:cNvPicPr>
            <a:picLocks noChangeAspect="1" noChangeArrowheads="1"/>
          </p:cNvPicPr>
          <p:nvPr/>
        </p:nvPicPr>
        <p:blipFill>
          <a:blip r:embed="rId1" cstate="print"/>
          <a:srcRect/>
          <a:stretch>
            <a:fillRect/>
          </a:stretch>
        </p:blipFill>
        <p:spPr bwMode="auto">
          <a:xfrm>
            <a:off x="684406" y="3053867"/>
            <a:ext cx="1241301" cy="828294"/>
          </a:xfrm>
          <a:prstGeom prst="rect">
            <a:avLst/>
          </a:prstGeom>
          <a:noFill/>
          <a:ln w="9525">
            <a:noFill/>
            <a:miter lim="800000"/>
            <a:headEnd/>
            <a:tailEnd/>
          </a:ln>
        </p:spPr>
      </p:pic>
      <p:sp>
        <p:nvSpPr>
          <p:cNvPr id="6" name="Rectangle 3"/>
          <p:cNvSpPr>
            <a:spLocks noGrp="1" noChangeArrowheads="1"/>
          </p:cNvSpPr>
          <p:nvPr>
            <p:ph type="subTitle" idx="1"/>
          </p:nvPr>
        </p:nvSpPr>
        <p:spPr>
          <a:xfrm>
            <a:off x="1925707" y="3483007"/>
            <a:ext cx="4906399" cy="1566175"/>
          </a:xfrm>
        </p:spPr>
        <p:txBody>
          <a:bodyPr/>
          <a:lstStyle/>
          <a:p>
            <a:pPr algn="ctr" eaLnBrk="1" hangingPunct="1">
              <a:lnSpc>
                <a:spcPct val="90000"/>
              </a:lnSpc>
            </a:pPr>
            <a:endParaRPr lang="en-US" altLang="zh-CN" sz="1500" dirty="0"/>
          </a:p>
          <a:p>
            <a:pPr algn="ctr" eaLnBrk="1" hangingPunct="1">
              <a:lnSpc>
                <a:spcPct val="90000"/>
              </a:lnSpc>
            </a:pPr>
            <a:r>
              <a:rPr lang="zh-CN" altLang="en-US" sz="1500" dirty="0"/>
              <a:t>北京大学</a:t>
            </a:r>
            <a:r>
              <a:rPr lang="en-US" altLang="zh-CN" sz="1500" dirty="0"/>
              <a:t>CARSI</a:t>
            </a:r>
            <a:r>
              <a:rPr lang="zh-CN" altLang="en-US" sz="1500" dirty="0"/>
              <a:t>项目组</a:t>
            </a:r>
            <a:endParaRPr lang="en-US" altLang="zh-CN" sz="1500" dirty="0"/>
          </a:p>
          <a:p>
            <a:pPr algn="ctr" eaLnBrk="1" hangingPunct="1">
              <a:lnSpc>
                <a:spcPct val="90000"/>
              </a:lnSpc>
            </a:pPr>
            <a:endParaRPr lang="en-US" altLang="zh-CN" sz="1500" dirty="0"/>
          </a:p>
          <a:p>
            <a:pPr algn="ctr" eaLnBrk="1" hangingPunct="1">
              <a:lnSpc>
                <a:spcPct val="90000"/>
              </a:lnSpc>
            </a:pPr>
            <a:endParaRPr lang="en-US" altLang="zh-CN" sz="1500" dirty="0"/>
          </a:p>
          <a:p>
            <a:pPr algn="ctr" eaLnBrk="1" hangingPunct="1">
              <a:lnSpc>
                <a:spcPct val="90000"/>
              </a:lnSpc>
            </a:pPr>
            <a:r>
              <a:rPr lang="en-US" altLang="zh-CN" sz="1500" dirty="0"/>
              <a:t>2021</a:t>
            </a:r>
            <a:r>
              <a:rPr lang="zh-CN" altLang="en-US" sz="1500"/>
              <a:t>年</a:t>
            </a:r>
            <a:r>
              <a:rPr lang="en-US" altLang="zh-CN" sz="1500"/>
              <a:t>12</a:t>
            </a:r>
            <a:r>
              <a:rPr lang="zh-CN" altLang="en-US" sz="1500" dirty="0"/>
              <a:t>月</a:t>
            </a:r>
            <a:endParaRPr lang="en-US" altLang="zh-CN" sz="1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内容占位符 9"/>
          <p:cNvPicPr>
            <a:picLocks noGrp="1" noChangeAspect="1"/>
          </p:cNvPicPr>
          <p:nvPr>
            <p:ph sz="half" idx="1"/>
          </p:nvPr>
        </p:nvPicPr>
        <p:blipFill>
          <a:blip r:embed="rId1"/>
          <a:stretch>
            <a:fillRect/>
          </a:stretch>
        </p:blipFill>
        <p:spPr>
          <a:xfrm>
            <a:off x="2627784" y="1394836"/>
            <a:ext cx="3744416" cy="5354776"/>
          </a:xfrm>
          <a:prstGeom prst="rect">
            <a:avLst/>
          </a:prstGeom>
        </p:spPr>
      </p:pic>
      <p:sp>
        <p:nvSpPr>
          <p:cNvPr id="2" name="标题 1"/>
          <p:cNvSpPr>
            <a:spLocks noGrp="1"/>
          </p:cNvSpPr>
          <p:nvPr>
            <p:ph type="title"/>
          </p:nvPr>
        </p:nvSpPr>
        <p:spPr/>
        <p:txBody>
          <a:bodyPr/>
          <a:lstStyle/>
          <a:p>
            <a:r>
              <a:rPr lang="en-US" altLang="zh-CN" sz="2400" dirty="0">
                <a:latin typeface="微软雅黑" panose="020B0503020204020204" pitchFamily="34" charset="-122"/>
                <a:ea typeface="微软雅黑" panose="020B0503020204020204" pitchFamily="34" charset="-122"/>
              </a:rPr>
              <a:t>CARSI</a:t>
            </a:r>
            <a:r>
              <a:rPr lang="zh-CN" altLang="en-US" sz="2400" dirty="0">
                <a:latin typeface="微软雅黑" panose="020B0503020204020204" pitchFamily="34" charset="-122"/>
                <a:ea typeface="微软雅黑" panose="020B0503020204020204" pitchFamily="34" charset="-122"/>
              </a:rPr>
              <a:t>的技术基础</a:t>
            </a:r>
            <a:r>
              <a:rPr lang="en-US" altLang="zh-CN" sz="2400" dirty="0">
                <a:latin typeface="微软雅黑" panose="020B0503020204020204" pitchFamily="34" charset="-122"/>
                <a:ea typeface="微软雅黑" panose="020B0503020204020204" pitchFamily="34" charset="-122"/>
              </a:rPr>
              <a:t>——shibboleth/SAML2.0</a:t>
            </a:r>
            <a:endParaRPr lang="en-US" sz="24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2"/>
          </p:nvPr>
        </p:nvSpPr>
        <p:spPr/>
        <p:txBody>
          <a:bodyPr/>
          <a:lstStyle/>
          <a:p>
            <a:pPr>
              <a:defRPr/>
            </a:pPr>
            <a:fld id="{8B55262D-5020-47F2-A423-850854D56077}" type="slidenum">
              <a:rPr lang="en-US" altLang="zh-CN" smtClean="0"/>
            </a:fld>
            <a:endParaRPr lang="en-US" altLang="zh-CN"/>
          </a:p>
        </p:txBody>
      </p:sp>
      <p:sp>
        <p:nvSpPr>
          <p:cNvPr id="5" name="圆角矩形标注 4"/>
          <p:cNvSpPr/>
          <p:nvPr/>
        </p:nvSpPr>
        <p:spPr>
          <a:xfrm>
            <a:off x="6156176" y="2441843"/>
            <a:ext cx="2304256" cy="1080120"/>
          </a:xfrm>
          <a:prstGeom prst="wedgeRoundRectCallout">
            <a:avLst>
              <a:gd name="adj1" fmla="val -92059"/>
              <a:gd name="adj2" fmla="val -75276"/>
              <a:gd name="adj3" fmla="val 1666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50000"/>
              </a:lnSpc>
            </a:pPr>
            <a:r>
              <a:rPr lang="zh-CN" altLang="en-US" sz="1400" b="0" dirty="0">
                <a:solidFill>
                  <a:srgbClr val="000000"/>
                </a:solidFill>
                <a:latin typeface="微软雅黑" panose="020B0503020204020204" pitchFamily="34" charset="-122"/>
                <a:ea typeface="微软雅黑" panose="020B0503020204020204" pitchFamily="34" charset="-122"/>
              </a:rPr>
              <a:t>目录服务</a:t>
            </a:r>
            <a:r>
              <a:rPr lang="en-US" altLang="zh-CN" sz="1400" b="0" dirty="0">
                <a:solidFill>
                  <a:srgbClr val="000000"/>
                </a:solidFill>
                <a:latin typeface="微软雅黑" panose="020B0503020204020204" pitchFamily="34" charset="-122"/>
                <a:ea typeface="微软雅黑" panose="020B0503020204020204" pitchFamily="34" charset="-122"/>
              </a:rPr>
              <a:t>DS/WAYF</a:t>
            </a:r>
            <a:endParaRPr lang="en-US" altLang="zh-CN" sz="1400" b="0" dirty="0">
              <a:solidFill>
                <a:srgbClr val="000000"/>
              </a:solidFill>
              <a:latin typeface="微软雅黑" panose="020B0503020204020204" pitchFamily="34" charset="-122"/>
              <a:ea typeface="微软雅黑" panose="020B0503020204020204" pitchFamily="34" charset="-122"/>
            </a:endParaRPr>
          </a:p>
          <a:p>
            <a:pPr marL="285750" indent="-285750" algn="l">
              <a:lnSpc>
                <a:spcPct val="150000"/>
              </a:lnSpc>
              <a:buFont typeface="Arial" panose="020B0604020202020204" pitchFamily="34" charset="0"/>
              <a:buChar char="•"/>
            </a:pPr>
            <a:r>
              <a:rPr lang="en-US" altLang="zh-CN" sz="1400" b="0" dirty="0" err="1">
                <a:solidFill>
                  <a:srgbClr val="000000"/>
                </a:solidFill>
                <a:latin typeface="微软雅黑" panose="020B0503020204020204" pitchFamily="34" charset="-122"/>
                <a:ea typeface="微软雅黑" panose="020B0503020204020204" pitchFamily="34" charset="-122"/>
              </a:rPr>
              <a:t>IdP</a:t>
            </a:r>
            <a:r>
              <a:rPr lang="zh-CN" altLang="en-US" sz="1400" b="0" dirty="0">
                <a:solidFill>
                  <a:srgbClr val="000000"/>
                </a:solidFill>
                <a:latin typeface="微软雅黑" panose="020B0503020204020204" pitchFamily="34" charset="-122"/>
                <a:ea typeface="微软雅黑" panose="020B0503020204020204" pitchFamily="34" charset="-122"/>
              </a:rPr>
              <a:t>（学校）清单</a:t>
            </a:r>
            <a:endParaRPr lang="zh-CN" altLang="en-US" sz="1400" b="0" dirty="0">
              <a:solidFill>
                <a:srgbClr val="000000"/>
              </a:solidFill>
              <a:latin typeface="微软雅黑" panose="020B0503020204020204" pitchFamily="34" charset="-122"/>
              <a:ea typeface="微软雅黑" panose="020B0503020204020204" pitchFamily="34" charset="-122"/>
            </a:endParaRPr>
          </a:p>
          <a:p>
            <a:pPr marL="285750" indent="-285750" algn="l">
              <a:lnSpc>
                <a:spcPct val="150000"/>
              </a:lnSpc>
              <a:buFont typeface="Arial" panose="020B0604020202020204" pitchFamily="34" charset="0"/>
              <a:buChar char="•"/>
            </a:pPr>
            <a:r>
              <a:rPr lang="en-US" altLang="zh-CN" sz="1400" b="0" dirty="0">
                <a:solidFill>
                  <a:srgbClr val="000000"/>
                </a:solidFill>
                <a:latin typeface="微软雅黑" panose="020B0503020204020204" pitchFamily="34" charset="-122"/>
                <a:ea typeface="微软雅黑" panose="020B0503020204020204" pitchFamily="34" charset="-122"/>
              </a:rPr>
              <a:t>SP</a:t>
            </a:r>
            <a:r>
              <a:rPr lang="zh-CN" altLang="en-US" sz="1400" b="0" dirty="0">
                <a:solidFill>
                  <a:srgbClr val="000000"/>
                </a:solidFill>
                <a:latin typeface="微软雅黑" panose="020B0503020204020204" pitchFamily="34" charset="-122"/>
                <a:ea typeface="微软雅黑" panose="020B0503020204020204" pitchFamily="34" charset="-122"/>
              </a:rPr>
              <a:t>（资源）目录</a:t>
            </a:r>
            <a:endParaRPr lang="zh-CN" altLang="en-US" sz="1400" b="0" dirty="0">
              <a:solidFill>
                <a:srgbClr val="000000"/>
              </a:solidFill>
              <a:latin typeface="微软雅黑" panose="020B0503020204020204" pitchFamily="34" charset="-122"/>
              <a:ea typeface="微软雅黑" panose="020B0503020204020204" pitchFamily="34" charset="-122"/>
            </a:endParaRPr>
          </a:p>
        </p:txBody>
      </p:sp>
      <p:sp>
        <p:nvSpPr>
          <p:cNvPr id="8" name="圆角矩形标注 7"/>
          <p:cNvSpPr/>
          <p:nvPr/>
        </p:nvSpPr>
        <p:spPr>
          <a:xfrm>
            <a:off x="107504" y="2282157"/>
            <a:ext cx="3240360" cy="1399491"/>
          </a:xfrm>
          <a:prstGeom prst="wedgeRoundRectCallout">
            <a:avLst>
              <a:gd name="adj1" fmla="val 43184"/>
              <a:gd name="adj2" fmla="val 122045"/>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50000"/>
              </a:lnSpc>
            </a:pPr>
            <a:r>
              <a:rPr lang="zh-CN" altLang="en-US" sz="1400" b="0" dirty="0">
                <a:solidFill>
                  <a:srgbClr val="000000"/>
                </a:solidFill>
                <a:latin typeface="微软雅黑" panose="020B0503020204020204" pitchFamily="34" charset="-122"/>
                <a:ea typeface="微软雅黑" panose="020B0503020204020204" pitchFamily="34" charset="-122"/>
              </a:rPr>
              <a:t>身份提供者</a:t>
            </a:r>
            <a:r>
              <a:rPr lang="en-US" altLang="zh-CN" sz="1400" b="0" dirty="0" err="1">
                <a:solidFill>
                  <a:srgbClr val="000000"/>
                </a:solidFill>
                <a:latin typeface="微软雅黑" panose="020B0503020204020204" pitchFamily="34" charset="-122"/>
                <a:ea typeface="微软雅黑" panose="020B0503020204020204" pitchFamily="34" charset="-122"/>
              </a:rPr>
              <a:t>IdP</a:t>
            </a:r>
            <a:r>
              <a:rPr lang="en-US" altLang="zh-CN" sz="1400" b="0" dirty="0">
                <a:solidFill>
                  <a:srgbClr val="000000"/>
                </a:solidFill>
                <a:latin typeface="微软雅黑" panose="020B0503020204020204" pitchFamily="34" charset="-122"/>
                <a:ea typeface="微软雅黑" panose="020B0503020204020204" pitchFamily="34" charset="-122"/>
              </a:rPr>
              <a:t>/User’s Home Org</a:t>
            </a:r>
            <a:endParaRPr lang="en-US" altLang="zh-CN" sz="1400" b="0" dirty="0">
              <a:solidFill>
                <a:srgbClr val="000000"/>
              </a:solidFill>
              <a:latin typeface="微软雅黑" panose="020B0503020204020204" pitchFamily="34" charset="-122"/>
              <a:ea typeface="微软雅黑" panose="020B0503020204020204" pitchFamily="34" charset="-122"/>
            </a:endParaRPr>
          </a:p>
          <a:p>
            <a:pPr marL="285750" indent="-285750" algn="l">
              <a:lnSpc>
                <a:spcPct val="150000"/>
              </a:lnSpc>
              <a:buFont typeface="Arial" panose="020B0604020202020204" pitchFamily="34" charset="0"/>
              <a:buChar char="•"/>
            </a:pPr>
            <a:r>
              <a:rPr lang="zh-CN" altLang="en-US" sz="1400" b="0" dirty="0">
                <a:solidFill>
                  <a:srgbClr val="000000"/>
                </a:solidFill>
                <a:latin typeface="微软雅黑" panose="020B0503020204020204" pitchFamily="34" charset="-122"/>
                <a:ea typeface="微软雅黑" panose="020B0503020204020204" pitchFamily="34" charset="-122"/>
              </a:rPr>
              <a:t>身份认证</a:t>
            </a:r>
            <a:endParaRPr lang="zh-CN" altLang="en-US" sz="1400" b="0" dirty="0">
              <a:solidFill>
                <a:srgbClr val="000000"/>
              </a:solidFill>
              <a:latin typeface="微软雅黑" panose="020B0503020204020204" pitchFamily="34" charset="-122"/>
              <a:ea typeface="微软雅黑" panose="020B0503020204020204" pitchFamily="34" charset="-122"/>
            </a:endParaRPr>
          </a:p>
          <a:p>
            <a:pPr marL="285750" indent="-285750" algn="l">
              <a:lnSpc>
                <a:spcPct val="150000"/>
              </a:lnSpc>
              <a:buFont typeface="Arial" panose="020B0604020202020204" pitchFamily="34" charset="0"/>
              <a:buChar char="•"/>
            </a:pPr>
            <a:r>
              <a:rPr lang="zh-CN" altLang="en-US" sz="1400" b="0" dirty="0">
                <a:solidFill>
                  <a:srgbClr val="000000"/>
                </a:solidFill>
                <a:latin typeface="微软雅黑" panose="020B0503020204020204" pitchFamily="34" charset="-122"/>
                <a:ea typeface="微软雅黑" panose="020B0503020204020204" pitchFamily="34" charset="-122"/>
              </a:rPr>
              <a:t>发放用户身份属性</a:t>
            </a:r>
            <a:endParaRPr lang="zh-CN" altLang="en-US" sz="1400" b="0" dirty="0">
              <a:solidFill>
                <a:srgbClr val="000000"/>
              </a:solidFill>
              <a:latin typeface="微软雅黑" panose="020B0503020204020204" pitchFamily="34" charset="-122"/>
              <a:ea typeface="微软雅黑" panose="020B0503020204020204" pitchFamily="34" charset="-122"/>
            </a:endParaRPr>
          </a:p>
        </p:txBody>
      </p:sp>
      <p:sp>
        <p:nvSpPr>
          <p:cNvPr id="9" name="圆角矩形标注 8"/>
          <p:cNvSpPr/>
          <p:nvPr/>
        </p:nvSpPr>
        <p:spPr>
          <a:xfrm>
            <a:off x="6510373" y="5100852"/>
            <a:ext cx="2382107" cy="1383823"/>
          </a:xfrm>
          <a:prstGeom prst="wedgeRoundRectCallout">
            <a:avLst>
              <a:gd name="adj1" fmla="val -70026"/>
              <a:gd name="adj2" fmla="val -520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50000"/>
              </a:lnSpc>
            </a:pPr>
            <a:r>
              <a:rPr lang="zh-CN" altLang="en-US" sz="1400" b="0" dirty="0">
                <a:solidFill>
                  <a:srgbClr val="000000"/>
                </a:solidFill>
                <a:latin typeface="微软雅黑" panose="020B0503020204020204" pitchFamily="34" charset="-122"/>
                <a:ea typeface="微软雅黑" panose="020B0503020204020204" pitchFamily="34" charset="-122"/>
              </a:rPr>
              <a:t>服务提供者</a:t>
            </a:r>
            <a:r>
              <a:rPr lang="en-US" altLang="zh-CN" sz="1400" b="0" dirty="0">
                <a:solidFill>
                  <a:srgbClr val="000000"/>
                </a:solidFill>
                <a:latin typeface="微软雅黑" panose="020B0503020204020204" pitchFamily="34" charset="-122"/>
                <a:ea typeface="微软雅黑" panose="020B0503020204020204" pitchFamily="34" charset="-122"/>
              </a:rPr>
              <a:t>SP/Resource</a:t>
            </a:r>
            <a:endParaRPr lang="en-US" altLang="zh-CN" sz="1400" b="0" dirty="0">
              <a:solidFill>
                <a:srgbClr val="000000"/>
              </a:solidFill>
              <a:latin typeface="微软雅黑" panose="020B0503020204020204" pitchFamily="34" charset="-122"/>
              <a:ea typeface="微软雅黑" panose="020B0503020204020204" pitchFamily="34" charset="-122"/>
            </a:endParaRPr>
          </a:p>
          <a:p>
            <a:pPr marL="285750" indent="-285750" algn="l">
              <a:lnSpc>
                <a:spcPct val="150000"/>
              </a:lnSpc>
              <a:buFont typeface="Arial" panose="020B0604020202020204" pitchFamily="34" charset="0"/>
              <a:buChar char="•"/>
            </a:pPr>
            <a:r>
              <a:rPr lang="zh-CN" altLang="en-US" sz="1400" b="0" dirty="0">
                <a:solidFill>
                  <a:srgbClr val="000000"/>
                </a:solidFill>
                <a:latin typeface="微软雅黑" panose="020B0503020204020204" pitchFamily="34" charset="-122"/>
                <a:ea typeface="微软雅黑" panose="020B0503020204020204" pitchFamily="34" charset="-122"/>
              </a:rPr>
              <a:t>基于用户属性的授权</a:t>
            </a:r>
            <a:endParaRPr lang="zh-CN" altLang="en-US" sz="1400" b="0" dirty="0">
              <a:solidFill>
                <a:srgbClr val="000000"/>
              </a:solidFill>
              <a:latin typeface="微软雅黑" panose="020B0503020204020204" pitchFamily="34" charset="-122"/>
              <a:ea typeface="微软雅黑" panose="020B0503020204020204" pitchFamily="34" charset="-122"/>
            </a:endParaRPr>
          </a:p>
          <a:p>
            <a:pPr marL="285750" indent="-285750" algn="l">
              <a:lnSpc>
                <a:spcPct val="150000"/>
              </a:lnSpc>
              <a:buFont typeface="Arial" panose="020B0604020202020204" pitchFamily="34" charset="0"/>
              <a:buChar char="•"/>
            </a:pPr>
            <a:r>
              <a:rPr lang="zh-CN" altLang="en-US" sz="1400" b="0" dirty="0">
                <a:solidFill>
                  <a:srgbClr val="000000"/>
                </a:solidFill>
                <a:latin typeface="微软雅黑" panose="020B0503020204020204" pitchFamily="34" charset="-122"/>
                <a:ea typeface="微软雅黑" panose="020B0503020204020204" pitchFamily="34" charset="-122"/>
              </a:rPr>
              <a:t>对接已有的应用系统</a:t>
            </a:r>
            <a:endParaRPr lang="zh-CN" altLang="en-US" sz="1400" b="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CARSI</a:t>
            </a:r>
            <a:r>
              <a:rPr lang="zh-CN" altLang="en-US" dirty="0"/>
              <a:t>的技术基础</a:t>
            </a:r>
            <a:r>
              <a:rPr lang="en-US" altLang="zh-CN" dirty="0"/>
              <a:t>——</a:t>
            </a:r>
            <a:r>
              <a:rPr lang="zh-CN" altLang="en-US" dirty="0"/>
              <a:t>访问流程</a:t>
            </a:r>
            <a:endParaRPr lang="zh-CN" altLang="en-US" dirty="0"/>
          </a:p>
        </p:txBody>
      </p:sp>
      <p:sp>
        <p:nvSpPr>
          <p:cNvPr id="5" name="灯片编号占位符 4"/>
          <p:cNvSpPr>
            <a:spLocks noGrp="1"/>
          </p:cNvSpPr>
          <p:nvPr>
            <p:ph type="sldNum" sz="quarter" idx="12"/>
          </p:nvPr>
        </p:nvSpPr>
        <p:spPr/>
        <p:txBody>
          <a:bodyPr/>
          <a:lstStyle/>
          <a:p>
            <a:pPr>
              <a:defRPr/>
            </a:pPr>
            <a:fld id="{A853ACC4-BD7E-4A7B-BF51-4E2BE0F77D06}" type="slidenum">
              <a:rPr lang="en-US" altLang="zh-CN" smtClean="0"/>
            </a:fld>
            <a:endParaRPr lang="en-US" altLang="zh-CN"/>
          </a:p>
        </p:txBody>
      </p:sp>
      <p:pic>
        <p:nvPicPr>
          <p:cNvPr id="8" name="内容占位符 9"/>
          <p:cNvPicPr>
            <a:picLocks noChangeAspect="1"/>
          </p:cNvPicPr>
          <p:nvPr/>
        </p:nvPicPr>
        <p:blipFill>
          <a:blip r:embed="rId1"/>
          <a:stretch>
            <a:fillRect/>
          </a:stretch>
        </p:blipFill>
        <p:spPr bwMode="auto">
          <a:xfrm>
            <a:off x="438846" y="1700808"/>
            <a:ext cx="3088814" cy="4417219"/>
          </a:xfrm>
          <a:prstGeom prst="rect">
            <a:avLst/>
          </a:prstGeom>
          <a:noFill/>
          <a:ln w="9525">
            <a:noFill/>
            <a:miter lim="800000"/>
            <a:headEnd/>
            <a:tailEnd/>
          </a:ln>
        </p:spPr>
      </p:pic>
      <p:sp>
        <p:nvSpPr>
          <p:cNvPr id="7" name="矩形 6"/>
          <p:cNvSpPr/>
          <p:nvPr/>
        </p:nvSpPr>
        <p:spPr>
          <a:xfrm>
            <a:off x="4003675" y="2276872"/>
            <a:ext cx="4572000" cy="2677656"/>
          </a:xfrm>
          <a:prstGeom prst="rect">
            <a:avLst/>
          </a:prstGeom>
        </p:spPr>
        <p:txBody>
          <a:bodyPr>
            <a:spAutoFit/>
          </a:bodyPr>
          <a:lstStyle/>
          <a:p>
            <a:pPr marL="342900" indent="-342900" algn="l">
              <a:lnSpc>
                <a:spcPct val="200000"/>
              </a:lnSpc>
              <a:buFont typeface="+mj-lt"/>
              <a:buAutoNum type="arabicPeriod"/>
            </a:pPr>
            <a:r>
              <a:rPr lang="zh-CN" altLang="en-US" sz="1400" b="0" dirty="0">
                <a:latin typeface="微软雅黑" panose="020B0503020204020204" pitchFamily="34" charset="-122"/>
                <a:ea typeface="微软雅黑" panose="020B0503020204020204" pitchFamily="34" charset="-122"/>
              </a:rPr>
              <a:t>用户通过浏览器访问应用系统，被重定向到</a:t>
            </a:r>
            <a:r>
              <a:rPr lang="en-US" altLang="zh-CN" sz="1400" b="0" dirty="0">
                <a:latin typeface="微软雅黑" panose="020B0503020204020204" pitchFamily="34" charset="-122"/>
                <a:ea typeface="微软雅黑" panose="020B0503020204020204" pitchFamily="34" charset="-122"/>
              </a:rPr>
              <a:t>CARSI</a:t>
            </a:r>
            <a:r>
              <a:rPr lang="zh-CN" altLang="en-US" sz="1400" b="0" dirty="0">
                <a:latin typeface="微软雅黑" panose="020B0503020204020204" pitchFamily="34" charset="-122"/>
                <a:ea typeface="微软雅黑" panose="020B0503020204020204" pitchFamily="34" charset="-122"/>
              </a:rPr>
              <a:t>目录服务去选择自己网络身份所属</a:t>
            </a:r>
            <a:r>
              <a:rPr lang="en-US" altLang="zh-CN" sz="1400" b="0" dirty="0" err="1">
                <a:latin typeface="微软雅黑" panose="020B0503020204020204" pitchFamily="34" charset="-122"/>
                <a:ea typeface="微软雅黑" panose="020B0503020204020204" pitchFamily="34" charset="-122"/>
              </a:rPr>
              <a:t>IdP</a:t>
            </a:r>
            <a:r>
              <a:rPr lang="zh-CN" altLang="en-US" sz="1400" b="0" dirty="0">
                <a:latin typeface="微软雅黑" panose="020B0503020204020204" pitchFamily="34" charset="-122"/>
                <a:ea typeface="微软雅黑" panose="020B0503020204020204" pitchFamily="34" charset="-122"/>
              </a:rPr>
              <a:t>（学校）；</a:t>
            </a:r>
            <a:endParaRPr lang="en-US" altLang="zh-CN" sz="1400" b="0" dirty="0">
              <a:latin typeface="微软雅黑" panose="020B0503020204020204" pitchFamily="34" charset="-122"/>
              <a:ea typeface="微软雅黑" panose="020B0503020204020204" pitchFamily="34" charset="-122"/>
            </a:endParaRPr>
          </a:p>
          <a:p>
            <a:pPr marL="342900" indent="-342900" algn="l">
              <a:lnSpc>
                <a:spcPct val="200000"/>
              </a:lnSpc>
              <a:buFont typeface="+mj-lt"/>
              <a:buAutoNum type="arabicPeriod"/>
            </a:pPr>
            <a:r>
              <a:rPr lang="zh-CN" altLang="en-US" sz="1400" b="0" dirty="0">
                <a:latin typeface="微软雅黑" panose="020B0503020204020204" pitchFamily="34" charset="-122"/>
                <a:ea typeface="微软雅黑" panose="020B0503020204020204" pitchFamily="34" charset="-122"/>
              </a:rPr>
              <a:t>浏览器显示选中学校的身份认证页面；</a:t>
            </a:r>
            <a:endParaRPr lang="en-US" altLang="zh-CN" sz="1400" b="0" dirty="0">
              <a:latin typeface="微软雅黑" panose="020B0503020204020204" pitchFamily="34" charset="-122"/>
              <a:ea typeface="微软雅黑" panose="020B0503020204020204" pitchFamily="34" charset="-122"/>
            </a:endParaRPr>
          </a:p>
          <a:p>
            <a:pPr marL="342900" indent="-342900" algn="l">
              <a:lnSpc>
                <a:spcPct val="200000"/>
              </a:lnSpc>
              <a:buFont typeface="+mj-lt"/>
              <a:buAutoNum type="arabicPeriod"/>
            </a:pPr>
            <a:r>
              <a:rPr lang="zh-CN" altLang="en-US" sz="1400" b="0" dirty="0">
                <a:latin typeface="微软雅黑" panose="020B0503020204020204" pitchFamily="34" charset="-122"/>
                <a:ea typeface="微软雅黑" panose="020B0503020204020204" pitchFamily="34" charset="-122"/>
              </a:rPr>
              <a:t>输入用户名口令、在身份所属学校完成用户认证后，将认证结果返回给应用系统。认证成功的用户进入授权后的应用系统。</a:t>
            </a:r>
            <a:endParaRPr lang="en-US" altLang="zh-CN" sz="1400" b="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Shibboleth</a:t>
            </a:r>
            <a:r>
              <a:rPr lang="zh-CN" altLang="en-US" dirty="0"/>
              <a:t>简介</a:t>
            </a:r>
            <a:endParaRPr lang="zh-CN" altLang="en-US" dirty="0"/>
          </a:p>
        </p:txBody>
      </p:sp>
      <p:sp>
        <p:nvSpPr>
          <p:cNvPr id="6" name="内容占位符 5"/>
          <p:cNvSpPr>
            <a:spLocks noGrp="1"/>
          </p:cNvSpPr>
          <p:nvPr>
            <p:ph idx="1"/>
          </p:nvPr>
        </p:nvSpPr>
        <p:spPr>
          <a:xfrm>
            <a:off x="566738" y="1340768"/>
            <a:ext cx="8325742" cy="4752057"/>
          </a:xfrm>
        </p:spPr>
        <p:txBody>
          <a:bodyPr/>
          <a:lstStyle/>
          <a:p>
            <a:pPr>
              <a:lnSpc>
                <a:spcPct val="150000"/>
              </a:lnSpc>
            </a:pPr>
            <a:r>
              <a:rPr lang="en-US" altLang="zh-CN" sz="1600" dirty="0">
                <a:solidFill>
                  <a:prstClr val="black"/>
                </a:solidFill>
              </a:rPr>
              <a:t>CARSI</a:t>
            </a:r>
            <a:r>
              <a:rPr lang="zh-CN" altLang="en-US" sz="1600" dirty="0">
                <a:solidFill>
                  <a:prstClr val="black"/>
                </a:solidFill>
              </a:rPr>
              <a:t>采用的中间件</a:t>
            </a:r>
            <a:endParaRPr lang="en-US" altLang="zh-CN" sz="1600" dirty="0">
              <a:solidFill>
                <a:prstClr val="black"/>
              </a:solidFill>
            </a:endParaRPr>
          </a:p>
          <a:p>
            <a:pPr lvl="0">
              <a:lnSpc>
                <a:spcPct val="150000"/>
              </a:lnSpc>
            </a:pPr>
            <a:r>
              <a:rPr lang="en-US" altLang="zh-CN" sz="1600" dirty="0">
                <a:solidFill>
                  <a:prstClr val="black"/>
                </a:solidFill>
              </a:rPr>
              <a:t>2000</a:t>
            </a:r>
            <a:r>
              <a:rPr lang="zh-CN" altLang="en-US" sz="1600" dirty="0">
                <a:solidFill>
                  <a:prstClr val="black"/>
                </a:solidFill>
              </a:rPr>
              <a:t>年，作为一项美国</a:t>
            </a:r>
            <a:r>
              <a:rPr lang="en-US" altLang="zh-CN" sz="1600" dirty="0">
                <a:solidFill>
                  <a:prstClr val="black"/>
                </a:solidFill>
              </a:rPr>
              <a:t>Internet2</a:t>
            </a:r>
            <a:r>
              <a:rPr lang="zh-CN" altLang="en-US" sz="1600" dirty="0">
                <a:solidFill>
                  <a:prstClr val="black"/>
                </a:solidFill>
              </a:rPr>
              <a:t>中间件对外发布，免费、开源</a:t>
            </a:r>
            <a:endParaRPr lang="en-US" altLang="zh-CN" sz="1600" dirty="0">
              <a:solidFill>
                <a:prstClr val="black"/>
              </a:solidFill>
            </a:endParaRPr>
          </a:p>
          <a:p>
            <a:pPr>
              <a:lnSpc>
                <a:spcPct val="150000"/>
              </a:lnSpc>
            </a:pPr>
            <a:r>
              <a:rPr lang="zh-CN" altLang="en-US" sz="1600" dirty="0"/>
              <a:t>部署最广的联合身份解决方案之一，</a:t>
            </a:r>
            <a:r>
              <a:rPr lang="zh-CN" altLang="en-US" sz="1600" dirty="0">
                <a:solidFill>
                  <a:prstClr val="black"/>
                </a:solidFill>
              </a:rPr>
              <a:t>全球多个国家和地区的教育科研网普遍采用，教育行业的事实标准</a:t>
            </a:r>
            <a:endParaRPr lang="en-US" altLang="zh-CN" sz="1600" dirty="0">
              <a:solidFill>
                <a:prstClr val="black"/>
              </a:solidFill>
            </a:endParaRPr>
          </a:p>
          <a:p>
            <a:pPr>
              <a:lnSpc>
                <a:spcPct val="150000"/>
              </a:lnSpc>
            </a:pPr>
            <a:r>
              <a:rPr lang="zh-CN" altLang="en-US" sz="1600" dirty="0"/>
              <a:t>一种基于</a:t>
            </a:r>
            <a:r>
              <a:rPr lang="en-US" altLang="zh-CN" sz="1600" dirty="0"/>
              <a:t>web</a:t>
            </a:r>
            <a:r>
              <a:rPr lang="zh-CN" altLang="en-US" sz="1600" dirty="0"/>
              <a:t>的单点登录技术</a:t>
            </a:r>
            <a:endParaRPr lang="en-US" altLang="zh-CN" sz="1600" dirty="0"/>
          </a:p>
          <a:p>
            <a:pPr>
              <a:lnSpc>
                <a:spcPct val="150000"/>
              </a:lnSpc>
            </a:pPr>
            <a:r>
              <a:rPr lang="zh-CN" altLang="en-US" sz="1600" dirty="0">
                <a:solidFill>
                  <a:srgbClr val="000000"/>
                </a:solidFill>
              </a:rPr>
              <a:t>兼容现有多种认证方式，</a:t>
            </a:r>
            <a:r>
              <a:rPr lang="zh-CN" altLang="en-US" sz="1600" dirty="0">
                <a:solidFill>
                  <a:prstClr val="black"/>
                </a:solidFill>
              </a:rPr>
              <a:t>技术成熟，运维问题少</a:t>
            </a:r>
            <a:endParaRPr lang="zh-CN" altLang="en-US" sz="1600" dirty="0">
              <a:solidFill>
                <a:prstClr val="black"/>
              </a:solidFill>
            </a:endParaRPr>
          </a:p>
          <a:p>
            <a:pPr>
              <a:lnSpc>
                <a:spcPct val="150000"/>
              </a:lnSpc>
            </a:pPr>
            <a:r>
              <a:rPr lang="zh-CN" altLang="en-US" sz="1600" dirty="0"/>
              <a:t>可应用于机构内部或者机构之间，连接用户和应用</a:t>
            </a:r>
            <a:endParaRPr lang="en-US" altLang="zh-CN" sz="1600" dirty="0"/>
          </a:p>
          <a:p>
            <a:pPr>
              <a:lnSpc>
                <a:spcPct val="150000"/>
              </a:lnSpc>
            </a:pPr>
            <a:r>
              <a:rPr lang="zh-CN" altLang="en-US" sz="1600" dirty="0">
                <a:solidFill>
                  <a:prstClr val="black"/>
                </a:solidFill>
              </a:rPr>
              <a:t>特点：可达性（</a:t>
            </a:r>
            <a:r>
              <a:rPr lang="en-US" altLang="zh-CN" sz="1600" dirty="0">
                <a:solidFill>
                  <a:prstClr val="black"/>
                </a:solidFill>
              </a:rPr>
              <a:t>accessibility</a:t>
            </a:r>
            <a:r>
              <a:rPr lang="zh-CN" altLang="en-US" sz="1600" dirty="0">
                <a:solidFill>
                  <a:prstClr val="black"/>
                </a:solidFill>
              </a:rPr>
              <a:t>）、可靠性（</a:t>
            </a:r>
            <a:r>
              <a:rPr lang="en-US" altLang="zh-CN" sz="1600" dirty="0">
                <a:solidFill>
                  <a:prstClr val="black"/>
                </a:solidFill>
              </a:rPr>
              <a:t>reliability</a:t>
            </a:r>
            <a:r>
              <a:rPr lang="zh-CN" altLang="en-US" sz="1600" dirty="0">
                <a:solidFill>
                  <a:prstClr val="black"/>
                </a:solidFill>
              </a:rPr>
              <a:t>）、灵活性（</a:t>
            </a:r>
            <a:r>
              <a:rPr lang="en-US" altLang="zh-CN" sz="1600" dirty="0">
                <a:solidFill>
                  <a:prstClr val="black"/>
                </a:solidFill>
              </a:rPr>
              <a:t>flexibility</a:t>
            </a:r>
            <a:r>
              <a:rPr lang="zh-CN" altLang="en-US" sz="1600" dirty="0">
                <a:solidFill>
                  <a:prstClr val="black"/>
                </a:solidFill>
              </a:rPr>
              <a:t>）</a:t>
            </a:r>
            <a:endParaRPr lang="en-US" altLang="zh-CN" sz="1600" dirty="0">
              <a:solidFill>
                <a:prstClr val="black"/>
              </a:solidFill>
            </a:endParaRPr>
          </a:p>
          <a:p>
            <a:pPr>
              <a:lnSpc>
                <a:spcPct val="150000"/>
              </a:lnSpc>
            </a:pPr>
            <a:r>
              <a:rPr lang="zh-CN" altLang="en-US" sz="1600" dirty="0"/>
              <a:t>在支持个人隐私保护和用户知情的前提下，支持对用户有访问授权需求的应用系统资源</a:t>
            </a:r>
            <a:endParaRPr lang="en-US" altLang="zh-CN" sz="1600" dirty="0"/>
          </a:p>
          <a:p>
            <a:pPr>
              <a:lnSpc>
                <a:spcPct val="150000"/>
              </a:lnSpc>
            </a:pPr>
            <a:r>
              <a:rPr lang="zh-CN" altLang="en-US" sz="1600" dirty="0"/>
              <a:t>国外资源提供方支持率高，技术基础好，国外资源部署门槛低</a:t>
            </a:r>
            <a:endParaRPr lang="en-US" altLang="zh-CN" sz="1600" dirty="0"/>
          </a:p>
          <a:p>
            <a:pPr>
              <a:lnSpc>
                <a:spcPct val="150000"/>
              </a:lnSpc>
            </a:pPr>
            <a:endParaRPr lang="en-US" altLang="zh-CN" sz="1100" dirty="0"/>
          </a:p>
          <a:p>
            <a:pPr>
              <a:lnSpc>
                <a:spcPct val="150000"/>
              </a:lnSpc>
            </a:pPr>
            <a:r>
              <a:rPr lang="en-US" altLang="zh-CN" sz="1600" dirty="0">
                <a:hlinkClick r:id="rId1"/>
              </a:rPr>
              <a:t>https://www.shibboleth.net/</a:t>
            </a:r>
            <a:endParaRPr lang="en-US" altLang="zh-CN" sz="1600" dirty="0"/>
          </a:p>
        </p:txBody>
      </p:sp>
      <p:sp>
        <p:nvSpPr>
          <p:cNvPr id="5" name="灯片编号占位符 4"/>
          <p:cNvSpPr>
            <a:spLocks noGrp="1"/>
          </p:cNvSpPr>
          <p:nvPr>
            <p:ph type="sldNum" sz="quarter" idx="12"/>
          </p:nvPr>
        </p:nvSpPr>
        <p:spPr/>
        <p:txBody>
          <a:bodyPr/>
          <a:lstStyle/>
          <a:p>
            <a:pPr>
              <a:defRPr/>
            </a:pPr>
            <a:fld id="{A853ACC4-BD7E-4A7B-BF51-4E2BE0F77D06}" type="slidenum">
              <a:rPr lang="en-US" altLang="zh-CN" smtClean="0"/>
            </a:fld>
            <a:endParaRPr lang="en-US" altLang="zh-CN"/>
          </a:p>
        </p:txBody>
      </p:sp>
      <p:pic>
        <p:nvPicPr>
          <p:cNvPr id="7" name="图片 6"/>
          <p:cNvPicPr>
            <a:picLocks noChangeAspect="1"/>
          </p:cNvPicPr>
          <p:nvPr/>
        </p:nvPicPr>
        <p:blipFill>
          <a:blip r:embed="rId2"/>
          <a:stretch>
            <a:fillRect/>
          </a:stretch>
        </p:blipFill>
        <p:spPr>
          <a:xfrm>
            <a:off x="3868598" y="5593146"/>
            <a:ext cx="1413153" cy="49967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dirty="0"/>
              <a:t>CARSI</a:t>
            </a:r>
            <a:r>
              <a:rPr lang="zh-CN" altLang="en-US" dirty="0"/>
              <a:t>技术框架</a:t>
            </a:r>
            <a:endParaRPr lang="zh-CN" altLang="en-US" dirty="0"/>
          </a:p>
        </p:txBody>
      </p:sp>
      <p:sp>
        <p:nvSpPr>
          <p:cNvPr id="5" name="灯片编号占位符 4"/>
          <p:cNvSpPr>
            <a:spLocks noGrp="1"/>
          </p:cNvSpPr>
          <p:nvPr>
            <p:ph type="sldNum" sz="quarter" idx="12"/>
          </p:nvPr>
        </p:nvSpPr>
        <p:spPr/>
        <p:txBody>
          <a:bodyPr/>
          <a:lstStyle/>
          <a:p>
            <a:pPr>
              <a:defRPr/>
            </a:pPr>
            <a:fld id="{A853ACC4-BD7E-4A7B-BF51-4E2BE0F77D06}" type="slidenum">
              <a:rPr lang="en-US" altLang="zh-CN" smtClean="0"/>
            </a:fld>
            <a:endParaRPr lang="en-US" altLang="zh-CN"/>
          </a:p>
        </p:txBody>
      </p:sp>
      <p:pic>
        <p:nvPicPr>
          <p:cNvPr id="7" name="图片 6"/>
          <p:cNvPicPr>
            <a:picLocks noChangeAspect="1"/>
          </p:cNvPicPr>
          <p:nvPr/>
        </p:nvPicPr>
        <p:blipFill>
          <a:blip r:embed="rId1"/>
          <a:stretch>
            <a:fillRect/>
          </a:stretch>
        </p:blipFill>
        <p:spPr>
          <a:xfrm>
            <a:off x="193558" y="1806780"/>
            <a:ext cx="9130970" cy="407049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身份提供方</a:t>
            </a:r>
            <a:r>
              <a:rPr lang="en-US" altLang="zh-CN" dirty="0" err="1"/>
              <a:t>IdP</a:t>
            </a:r>
            <a:r>
              <a:rPr lang="zh-CN" altLang="en-US" dirty="0"/>
              <a:t>（</a:t>
            </a:r>
            <a:r>
              <a:rPr lang="en-US" altLang="zh-CN" dirty="0"/>
              <a:t>Identity Provider</a:t>
            </a:r>
            <a:r>
              <a:rPr lang="zh-CN" altLang="en-US" dirty="0"/>
              <a:t>）</a:t>
            </a:r>
            <a:endParaRPr lang="zh-CN" altLang="en-US" dirty="0"/>
          </a:p>
        </p:txBody>
      </p:sp>
      <p:sp>
        <p:nvSpPr>
          <p:cNvPr id="3" name="内容占位符 2"/>
          <p:cNvSpPr>
            <a:spLocks noGrp="1"/>
          </p:cNvSpPr>
          <p:nvPr>
            <p:ph idx="1"/>
          </p:nvPr>
        </p:nvSpPr>
        <p:spPr>
          <a:xfrm>
            <a:off x="566738" y="1340768"/>
            <a:ext cx="8325742" cy="4752057"/>
          </a:xfrm>
        </p:spPr>
        <p:txBody>
          <a:bodyPr/>
          <a:lstStyle/>
          <a:p>
            <a:pPr latinLnBrk="0">
              <a:lnSpc>
                <a:spcPct val="150000"/>
              </a:lnSpc>
              <a:spcBef>
                <a:spcPts val="0"/>
              </a:spcBef>
            </a:pPr>
            <a:r>
              <a:rPr lang="en-US" altLang="zh-CN" sz="1800" dirty="0"/>
              <a:t>CARSI</a:t>
            </a:r>
            <a:r>
              <a:rPr lang="zh-CN" altLang="en-US" sz="1800" dirty="0"/>
              <a:t>联盟中，用户身份信息的提供方和身份认证功能的完成方</a:t>
            </a:r>
            <a:endParaRPr lang="en-US" altLang="zh-CN" sz="1800" dirty="0"/>
          </a:p>
          <a:p>
            <a:pPr latinLnBrk="0">
              <a:lnSpc>
                <a:spcPct val="150000"/>
              </a:lnSpc>
              <a:spcBef>
                <a:spcPts val="0"/>
              </a:spcBef>
            </a:pPr>
            <a:r>
              <a:rPr lang="zh-CN" altLang="en-US" sz="1800" dirty="0"/>
              <a:t>每个</a:t>
            </a:r>
            <a:r>
              <a:rPr lang="en-US" altLang="zh-CN" sz="1800" dirty="0" err="1"/>
              <a:t>IdP</a:t>
            </a:r>
            <a:r>
              <a:rPr lang="zh-CN" altLang="en-US" sz="1800" dirty="0"/>
              <a:t>由不同的学校</a:t>
            </a:r>
            <a:r>
              <a:rPr lang="en-US" altLang="zh-CN" sz="1800" dirty="0"/>
              <a:t>/</a:t>
            </a:r>
            <a:r>
              <a:rPr lang="zh-CN" altLang="en-US" sz="1800" dirty="0"/>
              <a:t>单位提供服务，代表、属于并运行于某个学校</a:t>
            </a:r>
            <a:r>
              <a:rPr lang="en-US" altLang="zh-CN" sz="1800" dirty="0"/>
              <a:t>/</a:t>
            </a:r>
            <a:r>
              <a:rPr lang="zh-CN" altLang="en-US" sz="1800" dirty="0"/>
              <a:t>单位，</a:t>
            </a:r>
            <a:r>
              <a:rPr lang="zh-CN" altLang="en-US" sz="1800" dirty="0">
                <a:sym typeface="+mn-ea"/>
              </a:rPr>
              <a:t>支持本校</a:t>
            </a:r>
            <a:r>
              <a:rPr lang="en-US" altLang="zh-CN" sz="1800" dirty="0">
                <a:sym typeface="+mn-ea"/>
              </a:rPr>
              <a:t>/</a:t>
            </a:r>
            <a:r>
              <a:rPr lang="zh-CN" altLang="en-US" sz="1800" dirty="0">
                <a:sym typeface="+mn-ea"/>
              </a:rPr>
              <a:t>本单位用户访问联盟资源</a:t>
            </a:r>
            <a:endParaRPr lang="en-US" altLang="zh-CN" sz="1800" dirty="0"/>
          </a:p>
          <a:p>
            <a:pPr latinLnBrk="0">
              <a:lnSpc>
                <a:spcPct val="150000"/>
              </a:lnSpc>
              <a:spcBef>
                <a:spcPts val="0"/>
              </a:spcBef>
            </a:pPr>
            <a:r>
              <a:rPr lang="zh-CN" altLang="en-US" sz="1800" dirty="0">
                <a:sym typeface="+mn-ea"/>
              </a:rPr>
              <a:t>对接学校</a:t>
            </a:r>
            <a:r>
              <a:rPr lang="en-US" altLang="zh-CN" sz="1800" dirty="0">
                <a:sym typeface="+mn-ea"/>
              </a:rPr>
              <a:t>/</a:t>
            </a:r>
            <a:r>
              <a:rPr lang="zh-CN" altLang="en-US" sz="1800" dirty="0">
                <a:sym typeface="+mn-ea"/>
              </a:rPr>
              <a:t>单位统一身份认证系统，用户数据为学校信息化基础数据，真实可靠</a:t>
            </a:r>
            <a:endParaRPr lang="en-US" altLang="zh-CN" sz="1800" dirty="0">
              <a:sym typeface="+mn-ea"/>
            </a:endParaRPr>
          </a:p>
          <a:p>
            <a:pPr latinLnBrk="0">
              <a:lnSpc>
                <a:spcPct val="150000"/>
              </a:lnSpc>
              <a:spcBef>
                <a:spcPts val="0"/>
              </a:spcBef>
            </a:pPr>
            <a:r>
              <a:rPr lang="zh-CN" altLang="en-US" sz="1800" dirty="0">
                <a:sym typeface="+mn-ea"/>
              </a:rPr>
              <a:t>根据</a:t>
            </a:r>
            <a:r>
              <a:rPr lang="en-US" altLang="zh-CN" sz="1800" dirty="0">
                <a:sym typeface="+mn-ea"/>
              </a:rPr>
              <a:t>CARSI</a:t>
            </a:r>
            <a:r>
              <a:rPr lang="zh-CN" altLang="en-US" sz="1800" dirty="0">
                <a:sym typeface="+mn-ea"/>
              </a:rPr>
              <a:t>联盟标准，提供用户身份信息，提供内容和提供方式安全，符合</a:t>
            </a:r>
            <a:r>
              <a:rPr lang="zh-CN" altLang="en-US" sz="1800" dirty="0" smtClean="0">
                <a:sym typeface="+mn-ea"/>
              </a:rPr>
              <a:t>中国法律</a:t>
            </a:r>
            <a:r>
              <a:rPr lang="zh-CN" altLang="en-US" sz="1800" dirty="0">
                <a:sym typeface="+mn-ea"/>
              </a:rPr>
              <a:t>法规</a:t>
            </a:r>
            <a:endParaRPr lang="en-US" altLang="zh-CN" sz="1800" dirty="0">
              <a:sym typeface="+mn-ea"/>
            </a:endParaRPr>
          </a:p>
          <a:p>
            <a:pPr>
              <a:lnSpc>
                <a:spcPct val="150000"/>
              </a:lnSpc>
              <a:spcBef>
                <a:spcPts val="0"/>
              </a:spcBef>
            </a:pPr>
            <a:r>
              <a:rPr lang="zh-CN" altLang="en-US" sz="1800" dirty="0">
                <a:sym typeface="+mn-ea"/>
              </a:rPr>
              <a:t>一次接入和技术调试可访问商务上已获得授权的</a:t>
            </a:r>
            <a:r>
              <a:rPr lang="en-US" altLang="zh-CN" sz="1800" dirty="0">
                <a:sym typeface="+mn-ea"/>
              </a:rPr>
              <a:t>CARSI</a:t>
            </a:r>
            <a:r>
              <a:rPr lang="zh-CN" altLang="en-US" sz="1800" dirty="0">
                <a:sym typeface="+mn-ea"/>
              </a:rPr>
              <a:t>资源</a:t>
            </a:r>
            <a:endParaRPr lang="en-US" altLang="zh-CN" sz="1800" dirty="0">
              <a:sym typeface="+mn-ea"/>
            </a:endParaRPr>
          </a:p>
          <a:p>
            <a:pPr latinLnBrk="0">
              <a:lnSpc>
                <a:spcPct val="150000"/>
              </a:lnSpc>
              <a:spcBef>
                <a:spcPts val="0"/>
              </a:spcBef>
            </a:pPr>
            <a:r>
              <a:rPr lang="zh-CN" altLang="en-US" sz="1800" dirty="0">
                <a:sym typeface="+mn-ea"/>
              </a:rPr>
              <a:t>单点登录</a:t>
            </a:r>
            <a:r>
              <a:rPr lang="en-US" altLang="zh-CN" sz="1800" dirty="0">
                <a:sym typeface="+mn-ea"/>
              </a:rPr>
              <a:t>SSO</a:t>
            </a:r>
            <a:r>
              <a:rPr lang="zh-CN" altLang="en-US" sz="1800" dirty="0">
                <a:sym typeface="+mn-ea"/>
              </a:rPr>
              <a:t>：一次身份认证可访问多个</a:t>
            </a:r>
            <a:r>
              <a:rPr lang="en-US" altLang="zh-CN" sz="1800" dirty="0">
                <a:sym typeface="+mn-ea"/>
              </a:rPr>
              <a:t>CARSI SP</a:t>
            </a:r>
            <a:r>
              <a:rPr lang="zh-CN" altLang="en-US" sz="1800" dirty="0">
                <a:sym typeface="+mn-ea"/>
              </a:rPr>
              <a:t>，无需再次登录</a:t>
            </a:r>
            <a:endParaRPr lang="en-US" altLang="zh-CN" sz="1800" dirty="0">
              <a:sym typeface="+mn-ea"/>
            </a:endParaRPr>
          </a:p>
          <a:p>
            <a:pPr latinLnBrk="0">
              <a:lnSpc>
                <a:spcPct val="150000"/>
              </a:lnSpc>
              <a:spcBef>
                <a:spcPts val="0"/>
              </a:spcBef>
            </a:pPr>
            <a:r>
              <a:rPr lang="zh-CN" altLang="en-US" sz="1800" dirty="0">
                <a:sym typeface="+mn-ea"/>
              </a:rPr>
              <a:t>可通过</a:t>
            </a:r>
            <a:r>
              <a:rPr lang="en-US" altLang="zh-CN" sz="1800" dirty="0">
                <a:sym typeface="+mn-ea"/>
              </a:rPr>
              <a:t>CARSI</a:t>
            </a:r>
            <a:r>
              <a:rPr lang="zh-CN" altLang="en-US" sz="1800" dirty="0">
                <a:sym typeface="+mn-ea"/>
              </a:rPr>
              <a:t>联盟提供的自服务系统和其他统一运维方式，获知本校</a:t>
            </a:r>
            <a:r>
              <a:rPr lang="en-US" altLang="zh-CN" sz="1800" dirty="0" err="1">
                <a:sym typeface="+mn-ea"/>
              </a:rPr>
              <a:t>IdP</a:t>
            </a:r>
            <a:r>
              <a:rPr lang="zh-CN" altLang="en-US" sz="1800" dirty="0">
                <a:sym typeface="+mn-ea"/>
              </a:rPr>
              <a:t>服务运行情况、了解运行数据、管理服务运行。</a:t>
            </a:r>
            <a:endParaRPr lang="en-US" altLang="zh-CN" sz="1800" dirty="0">
              <a:sym typeface="+mn-ea"/>
            </a:endParaRPr>
          </a:p>
          <a:p>
            <a:pPr marL="0" indent="0" latinLnBrk="0">
              <a:lnSpc>
                <a:spcPct val="150000"/>
              </a:lnSpc>
              <a:spcBef>
                <a:spcPts val="0"/>
              </a:spcBef>
              <a:buNone/>
            </a:pPr>
            <a:endParaRPr lang="zh-CN" altLang="en-US" sz="1800" dirty="0">
              <a:sym typeface="+mn-ea"/>
            </a:endParaRPr>
          </a:p>
        </p:txBody>
      </p:sp>
      <p:sp>
        <p:nvSpPr>
          <p:cNvPr id="4" name="灯片编号占位符 3"/>
          <p:cNvSpPr>
            <a:spLocks noGrp="1"/>
          </p:cNvSpPr>
          <p:nvPr>
            <p:ph type="sldNum" sz="quarter" idx="12"/>
          </p:nvPr>
        </p:nvSpPr>
        <p:spPr/>
        <p:txBody>
          <a:bodyPr/>
          <a:lstStyle/>
          <a:p>
            <a:pPr>
              <a:defRPr/>
            </a:pPr>
            <a:fld id="{8B55262D-5020-47F2-A423-850854D56077}" type="slidenum">
              <a:rPr lang="en-US" altLang="zh-CN" smtClean="0"/>
            </a:fld>
            <a:endParaRPr lang="en-US" altLang="zh-C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服务提供方</a:t>
            </a:r>
            <a:r>
              <a:rPr lang="en-US" altLang="zh-CN" dirty="0"/>
              <a:t>SP</a:t>
            </a:r>
            <a:r>
              <a:rPr lang="zh-CN" altLang="en-US" dirty="0"/>
              <a:t>（</a:t>
            </a:r>
            <a:r>
              <a:rPr lang="en-US" altLang="zh-CN" dirty="0"/>
              <a:t>Service Provider</a:t>
            </a:r>
            <a:r>
              <a:rPr lang="zh-CN" altLang="en-US" dirty="0"/>
              <a:t>）</a:t>
            </a:r>
            <a:endParaRPr lang="zh-CN" altLang="en-US" dirty="0"/>
          </a:p>
        </p:txBody>
      </p:sp>
      <p:sp>
        <p:nvSpPr>
          <p:cNvPr id="4" name="灯片编号占位符 3"/>
          <p:cNvSpPr>
            <a:spLocks noGrp="1"/>
          </p:cNvSpPr>
          <p:nvPr>
            <p:ph type="sldNum" sz="quarter" idx="12"/>
          </p:nvPr>
        </p:nvSpPr>
        <p:spPr/>
        <p:txBody>
          <a:bodyPr/>
          <a:lstStyle/>
          <a:p>
            <a:pPr>
              <a:defRPr/>
            </a:pPr>
            <a:fld id="{8B55262D-5020-47F2-A423-850854D56077}" type="slidenum">
              <a:rPr lang="en-US" altLang="zh-CN" smtClean="0"/>
            </a:fld>
            <a:endParaRPr lang="en-US" altLang="zh-CN"/>
          </a:p>
        </p:txBody>
      </p:sp>
      <p:sp>
        <p:nvSpPr>
          <p:cNvPr id="38" name="内容占位符 2"/>
          <p:cNvSpPr>
            <a:spLocks noGrp="1"/>
          </p:cNvSpPr>
          <p:nvPr>
            <p:ph idx="1"/>
          </p:nvPr>
        </p:nvSpPr>
        <p:spPr>
          <a:xfrm>
            <a:off x="566738" y="1340768"/>
            <a:ext cx="8001000" cy="4752057"/>
          </a:xfrm>
        </p:spPr>
        <p:txBody>
          <a:bodyPr/>
          <a:lstStyle/>
          <a:p>
            <a:pPr>
              <a:lnSpc>
                <a:spcPct val="150000"/>
              </a:lnSpc>
            </a:pPr>
            <a:r>
              <a:rPr lang="en-US" altLang="zh-CN" sz="1800" dirty="0"/>
              <a:t>CARSI</a:t>
            </a:r>
            <a:r>
              <a:rPr lang="zh-CN" altLang="en-US" sz="1800" dirty="0"/>
              <a:t>联盟中，为全体联盟会员高校</a:t>
            </a:r>
            <a:r>
              <a:rPr lang="en-US" altLang="zh-CN" sz="1800" dirty="0"/>
              <a:t>/</a:t>
            </a:r>
            <a:r>
              <a:rPr lang="zh-CN" altLang="en-US" sz="1800" dirty="0"/>
              <a:t>单位提供可访问资源</a:t>
            </a:r>
            <a:endParaRPr lang="zh-CN" altLang="en-US" sz="1800" dirty="0"/>
          </a:p>
          <a:p>
            <a:pPr>
              <a:lnSpc>
                <a:spcPct val="150000"/>
              </a:lnSpc>
            </a:pPr>
            <a:r>
              <a:rPr lang="zh-CN" altLang="en-US" sz="1800" dirty="0"/>
              <a:t>每个</a:t>
            </a:r>
            <a:r>
              <a:rPr lang="en-US" altLang="zh-CN" sz="1800" dirty="0"/>
              <a:t>SP</a:t>
            </a:r>
            <a:r>
              <a:rPr lang="zh-CN" altLang="en-US" sz="1800" dirty="0"/>
              <a:t>可对不同学校</a:t>
            </a:r>
            <a:r>
              <a:rPr lang="en-US" altLang="zh-CN" sz="1800" dirty="0"/>
              <a:t>/</a:t>
            </a:r>
            <a:r>
              <a:rPr lang="zh-CN" altLang="en-US" sz="1800" dirty="0"/>
              <a:t>单位的不同用户提供不同权限的服务</a:t>
            </a:r>
            <a:endParaRPr lang="en-US" altLang="zh-CN" sz="1800" dirty="0"/>
          </a:p>
          <a:p>
            <a:pPr>
              <a:lnSpc>
                <a:spcPct val="150000"/>
              </a:lnSpc>
            </a:pPr>
            <a:r>
              <a:rPr lang="zh-CN" altLang="en-US" sz="1800" dirty="0"/>
              <a:t>通过从</a:t>
            </a:r>
            <a:r>
              <a:rPr lang="en-US" altLang="zh-CN" sz="1800" dirty="0" err="1"/>
              <a:t>IdP</a:t>
            </a:r>
            <a:r>
              <a:rPr lang="zh-CN" altLang="en-US" sz="1800" dirty="0"/>
              <a:t>获取</a:t>
            </a:r>
            <a:r>
              <a:rPr lang="en-US" altLang="zh-CN" sz="1800" dirty="0"/>
              <a:t>CARSI</a:t>
            </a:r>
            <a:r>
              <a:rPr lang="zh-CN" altLang="en-US" sz="1800" dirty="0"/>
              <a:t>联盟标准用户信息完成细粒度的用户授权和访问控制</a:t>
            </a:r>
            <a:endParaRPr lang="en-US" altLang="zh-CN" sz="1800" dirty="0"/>
          </a:p>
          <a:p>
            <a:pPr>
              <a:lnSpc>
                <a:spcPct val="150000"/>
              </a:lnSpc>
            </a:pPr>
            <a:r>
              <a:rPr lang="zh-CN" altLang="en-US" sz="1800" dirty="0">
                <a:sym typeface="+mn-ea"/>
              </a:rPr>
              <a:t>一次接入</a:t>
            </a:r>
            <a:r>
              <a:rPr lang="en-US" altLang="zh-CN" sz="1800" dirty="0">
                <a:sym typeface="+mn-ea"/>
              </a:rPr>
              <a:t>CARSI</a:t>
            </a:r>
            <a:r>
              <a:rPr lang="zh-CN" altLang="en-US" sz="1800" dirty="0">
                <a:sym typeface="+mn-ea"/>
              </a:rPr>
              <a:t>可支持多所高校用户访问</a:t>
            </a:r>
            <a:endParaRPr lang="en-US" altLang="zh-CN" sz="1800" dirty="0">
              <a:sym typeface="+mn-ea"/>
            </a:endParaRPr>
          </a:p>
          <a:p>
            <a:pPr>
              <a:lnSpc>
                <a:spcPct val="150000"/>
              </a:lnSpc>
            </a:pPr>
            <a:r>
              <a:rPr lang="zh-CN" altLang="en-US" sz="1800" dirty="0"/>
              <a:t>资源服务可来自校外资源提供商（商业公司、免费资源提供商、等）也可来自高校</a:t>
            </a:r>
            <a:r>
              <a:rPr lang="en-US" altLang="zh-CN" sz="1800" dirty="0"/>
              <a:t>/</a:t>
            </a:r>
            <a:r>
              <a:rPr lang="zh-CN" altLang="en-US" sz="1800" dirty="0"/>
              <a:t>单位信息化建设成果</a:t>
            </a:r>
            <a:endParaRPr lang="en-US" altLang="zh-CN" sz="1800" dirty="0"/>
          </a:p>
          <a:p>
            <a:pPr>
              <a:lnSpc>
                <a:spcPct val="150000"/>
              </a:lnSpc>
            </a:pPr>
            <a:r>
              <a:rPr lang="zh-CN" altLang="en-US" sz="1800" dirty="0">
                <a:sym typeface="+mn-ea"/>
              </a:rPr>
              <a:t>为高校／单位将自建优质资源呈现给</a:t>
            </a:r>
            <a:r>
              <a:rPr lang="en-US" altLang="zh-CN" sz="1800" dirty="0">
                <a:sym typeface="+mn-ea"/>
              </a:rPr>
              <a:t>CARSI</a:t>
            </a:r>
            <a:r>
              <a:rPr lang="zh-CN" altLang="en-US" sz="1800" dirty="0">
                <a:sym typeface="+mn-ea"/>
              </a:rPr>
              <a:t>其他单位或与全球身份联盟eduGAIN中其他联盟提供了一种机会和通路</a:t>
            </a:r>
            <a:endParaRPr lang="zh-CN" altLang="en-US" sz="1800" dirty="0">
              <a:sym typeface="+mn-ea"/>
            </a:endParaRPr>
          </a:p>
          <a:p>
            <a:pPr>
              <a:lnSpc>
                <a:spcPct val="150000"/>
              </a:lnSpc>
            </a:pPr>
            <a:r>
              <a:rPr lang="zh-CN" altLang="en-US" sz="1800" dirty="0">
                <a:sym typeface="+mn-ea"/>
              </a:rPr>
              <a:t>由联盟学校</a:t>
            </a:r>
            <a:r>
              <a:rPr lang="en-US" altLang="zh-CN" sz="1800" dirty="0">
                <a:sym typeface="+mn-ea"/>
              </a:rPr>
              <a:t>/</a:t>
            </a:r>
            <a:r>
              <a:rPr lang="zh-CN" altLang="en-US" sz="1800" dirty="0">
                <a:sym typeface="+mn-ea"/>
              </a:rPr>
              <a:t>单位引荐更多优质资源加入</a:t>
            </a:r>
            <a:r>
              <a:rPr lang="en-US" altLang="zh-CN" sz="1800" dirty="0">
                <a:sym typeface="+mn-ea"/>
              </a:rPr>
              <a:t>CARSI</a:t>
            </a:r>
            <a:r>
              <a:rPr lang="zh-CN" altLang="en-US" sz="1800" dirty="0">
                <a:sym typeface="+mn-ea"/>
              </a:rPr>
              <a:t>，不断丰富</a:t>
            </a:r>
            <a:r>
              <a:rPr lang="en-US" altLang="zh-CN" sz="1800" dirty="0">
                <a:sym typeface="+mn-ea"/>
              </a:rPr>
              <a:t>CARSI</a:t>
            </a:r>
            <a:r>
              <a:rPr lang="zh-CN" altLang="en-US" sz="1800" dirty="0">
                <a:sym typeface="+mn-ea"/>
              </a:rPr>
              <a:t>资源</a:t>
            </a:r>
            <a:endParaRPr lang="en-US" altLang="zh-CN" sz="1800" dirty="0">
              <a:sym typeface="+mn-ea"/>
            </a:endParaRPr>
          </a:p>
          <a:p>
            <a:pPr>
              <a:lnSpc>
                <a:spcPct val="150000"/>
              </a:lnSpc>
            </a:pPr>
            <a:r>
              <a:rPr lang="zh-CN" altLang="en-US" sz="1800" dirty="0">
                <a:sym typeface="+mn-ea"/>
              </a:rPr>
              <a:t>可通过</a:t>
            </a:r>
            <a:r>
              <a:rPr lang="en-US" altLang="zh-CN" sz="1800" dirty="0">
                <a:sym typeface="+mn-ea"/>
              </a:rPr>
              <a:t>CARSI</a:t>
            </a:r>
            <a:r>
              <a:rPr lang="zh-CN" altLang="en-US" sz="1800" dirty="0">
                <a:sym typeface="+mn-ea"/>
              </a:rPr>
              <a:t>联盟提供的自服务系统和其他统一运维方式，管理服务运行。</a:t>
            </a:r>
            <a:endParaRPr lang="zh-CN" altLang="en-US" sz="1800" dirty="0">
              <a:sym typeface="+mn-ea"/>
            </a:endParaRPr>
          </a:p>
          <a:p>
            <a:pPr>
              <a:lnSpc>
                <a:spcPct val="150000"/>
              </a:lnSpc>
            </a:pPr>
            <a:endParaRPr lang="zh-CN" altLang="en-US" sz="1800" dirty="0">
              <a:sym typeface="+mn-ea"/>
            </a:endParaRPr>
          </a:p>
          <a:p>
            <a:pPr marL="0" indent="0">
              <a:lnSpc>
                <a:spcPct val="150000"/>
              </a:lnSpc>
              <a:buNone/>
            </a:pPr>
            <a:endParaRPr lang="en-US" altLang="zh-CN" sz="1800" dirty="0">
              <a:solidFill>
                <a:srgbClr val="000000"/>
              </a:solidFill>
            </a:endParaRPr>
          </a:p>
          <a:p>
            <a:pPr marL="0" indent="0">
              <a:lnSpc>
                <a:spcPct val="150000"/>
              </a:lnSpc>
              <a:buNone/>
            </a:pPr>
            <a:endParaRPr lang="en-US" altLang="zh-CN" sz="1800" b="0" dirty="0">
              <a:latin typeface="微软雅黑" panose="020B0503020204020204" pitchFamily="34" charset="-122"/>
              <a:ea typeface="微软雅黑" panose="020B0503020204020204" pitchFamily="34" charset="-122"/>
            </a:endParaRPr>
          </a:p>
          <a:p>
            <a:pPr>
              <a:lnSpc>
                <a:spcPct val="150000"/>
              </a:lnSpc>
            </a:pPr>
            <a:endParaRPr lang="zh-CN" altLang="en-US"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目录服务</a:t>
            </a:r>
            <a:r>
              <a:rPr lang="en-US" altLang="zh-CN" dirty="0"/>
              <a:t>DS</a:t>
            </a:r>
            <a:r>
              <a:rPr lang="zh-CN" altLang="en-US" dirty="0"/>
              <a:t>（</a:t>
            </a:r>
            <a:r>
              <a:rPr lang="en-US" altLang="zh-CN" dirty="0"/>
              <a:t>Directory Service</a:t>
            </a:r>
            <a:r>
              <a:rPr lang="zh-CN" altLang="en-US" dirty="0" smtClean="0"/>
              <a:t>）</a:t>
            </a:r>
            <a:r>
              <a:rPr lang="en-US" altLang="zh-CN" sz="2000" dirty="0" smtClean="0"/>
              <a:t>https://ds.carsi.edu.cn</a:t>
            </a:r>
            <a:endParaRPr lang="zh-CN" altLang="en-US" dirty="0"/>
          </a:p>
        </p:txBody>
      </p:sp>
      <p:sp>
        <p:nvSpPr>
          <p:cNvPr id="3" name="内容占位符 2"/>
          <p:cNvSpPr>
            <a:spLocks noGrp="1"/>
          </p:cNvSpPr>
          <p:nvPr>
            <p:ph idx="1"/>
          </p:nvPr>
        </p:nvSpPr>
        <p:spPr/>
        <p:txBody>
          <a:bodyPr/>
          <a:lstStyle/>
          <a:p>
            <a:pPr>
              <a:lnSpc>
                <a:spcPct val="150000"/>
              </a:lnSpc>
            </a:pPr>
            <a:r>
              <a:rPr lang="en-US" altLang="zh-CN" dirty="0"/>
              <a:t>CARSI</a:t>
            </a:r>
            <a:r>
              <a:rPr lang="zh-CN" altLang="en-US" dirty="0"/>
              <a:t>资源共享服务门户</a:t>
            </a:r>
            <a:endParaRPr lang="en-US" altLang="zh-CN" dirty="0"/>
          </a:p>
          <a:p>
            <a:pPr>
              <a:lnSpc>
                <a:spcPct val="150000"/>
              </a:lnSpc>
            </a:pPr>
            <a:r>
              <a:rPr lang="zh-CN" altLang="en-US" dirty="0"/>
              <a:t>已接入高校目录，可查看和选择高校</a:t>
            </a:r>
            <a:endParaRPr lang="en-US" altLang="zh-CN" dirty="0"/>
          </a:p>
          <a:p>
            <a:pPr>
              <a:lnSpc>
                <a:spcPct val="150000"/>
              </a:lnSpc>
            </a:pPr>
            <a:r>
              <a:rPr lang="zh-CN" altLang="en-US" dirty="0"/>
              <a:t>资源目录，用户登录后可查看全部</a:t>
            </a:r>
            <a:r>
              <a:rPr lang="en-US" altLang="zh-CN" dirty="0"/>
              <a:t>CARSI</a:t>
            </a:r>
            <a:r>
              <a:rPr lang="zh-CN" altLang="en-US" dirty="0"/>
              <a:t>资源的基本信息及详细介绍</a:t>
            </a:r>
            <a:endParaRPr lang="en-US" altLang="zh-CN" dirty="0"/>
          </a:p>
          <a:p>
            <a:pPr>
              <a:lnSpc>
                <a:spcPct val="150000"/>
              </a:lnSpc>
            </a:pPr>
            <a:r>
              <a:rPr lang="zh-CN" altLang="en-US" dirty="0"/>
              <a:t>资源目录，用户登录后可查看本校师生可访问的</a:t>
            </a:r>
            <a:r>
              <a:rPr lang="en-US" altLang="zh-CN" dirty="0"/>
              <a:t>CARSI</a:t>
            </a:r>
            <a:r>
              <a:rPr lang="zh-CN" altLang="en-US" dirty="0"/>
              <a:t>资源并直接单点登录</a:t>
            </a:r>
            <a:endParaRPr lang="en-US" altLang="zh-CN" dirty="0"/>
          </a:p>
          <a:p>
            <a:pPr>
              <a:lnSpc>
                <a:spcPct val="150000"/>
              </a:lnSpc>
            </a:pPr>
            <a:r>
              <a:rPr lang="zh-CN" altLang="en-US" dirty="0"/>
              <a:t>推荐资源、个人资源访问历史等个性化信息</a:t>
            </a:r>
            <a:endParaRPr lang="zh-CN" altLang="en-US" dirty="0"/>
          </a:p>
        </p:txBody>
      </p:sp>
      <p:sp>
        <p:nvSpPr>
          <p:cNvPr id="4" name="灯片编号占位符 3"/>
          <p:cNvSpPr>
            <a:spLocks noGrp="1"/>
          </p:cNvSpPr>
          <p:nvPr>
            <p:ph type="sldNum" sz="quarter" idx="12"/>
          </p:nvPr>
        </p:nvSpPr>
        <p:spPr/>
        <p:txBody>
          <a:bodyPr/>
          <a:lstStyle/>
          <a:p>
            <a:pPr>
              <a:defRPr/>
            </a:pPr>
            <a:fld id="{8B55262D-5020-47F2-A423-850854D56077}" type="slidenum">
              <a:rPr lang="en-US" altLang="zh-CN" smtClean="0"/>
            </a:fld>
            <a:endParaRPr lang="en-US" altLang="zh-C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dirty="0"/>
              <a:t>CARSI</a:t>
            </a:r>
            <a:r>
              <a:rPr lang="zh-CN" altLang="en-US" dirty="0"/>
              <a:t>是什么？一个身份认证联盟</a:t>
            </a:r>
            <a:endParaRPr lang="zh-CN" altLang="en-US" dirty="0"/>
          </a:p>
        </p:txBody>
      </p:sp>
      <p:sp>
        <p:nvSpPr>
          <p:cNvPr id="7" name="内容占位符 6"/>
          <p:cNvSpPr>
            <a:spLocks noGrp="1"/>
          </p:cNvSpPr>
          <p:nvPr>
            <p:ph idx="1"/>
          </p:nvPr>
        </p:nvSpPr>
        <p:spPr/>
        <p:txBody>
          <a:bodyPr/>
          <a:lstStyle/>
          <a:p>
            <a:pPr>
              <a:lnSpc>
                <a:spcPct val="150000"/>
              </a:lnSpc>
            </a:pPr>
            <a:r>
              <a:rPr lang="ja-JP" altLang="en-US" sz="1800" dirty="0"/>
              <a:t>整合高校本地身份认证系统</a:t>
            </a:r>
            <a:r>
              <a:rPr lang="zh-CN" altLang="en-US" sz="1800" dirty="0"/>
              <a:t>，</a:t>
            </a:r>
            <a:r>
              <a:rPr lang="ja-JP" altLang="en-US" sz="1800" dirty="0"/>
              <a:t>形成</a:t>
            </a:r>
            <a:r>
              <a:rPr lang="en-US" altLang="ja-JP" sz="1800" dirty="0"/>
              <a:t>CERNET</a:t>
            </a:r>
            <a:r>
              <a:rPr lang="ja-JP" altLang="en-US" sz="1800" dirty="0"/>
              <a:t>身份认证联盟</a:t>
            </a:r>
            <a:endParaRPr lang="en-US" altLang="zh-CN" sz="1800" dirty="0"/>
          </a:p>
          <a:p>
            <a:pPr>
              <a:lnSpc>
                <a:spcPct val="150000"/>
              </a:lnSpc>
            </a:pPr>
            <a:r>
              <a:rPr lang="zh-CN" altLang="en-US" sz="1800" dirty="0"/>
              <a:t>一个学校</a:t>
            </a:r>
            <a:r>
              <a:rPr lang="ja-JP" altLang="en-US" sz="1800" dirty="0"/>
              <a:t>配置</a:t>
            </a:r>
            <a:r>
              <a:rPr lang="zh-CN" altLang="en-US" sz="1800" dirty="0"/>
              <a:t>一个</a:t>
            </a:r>
            <a:r>
              <a:rPr lang="en-US" altLang="zh-CN" sz="1800" dirty="0" err="1"/>
              <a:t>IdP</a:t>
            </a:r>
            <a:r>
              <a:rPr lang="zh-CN" altLang="en-US" sz="1800" dirty="0"/>
              <a:t>，对接高校校园网身份认证系统（本地认证）</a:t>
            </a:r>
            <a:endParaRPr lang="en-US" altLang="zh-CN" sz="1800" dirty="0"/>
          </a:p>
          <a:p>
            <a:pPr lvl="1">
              <a:lnSpc>
                <a:spcPct val="150000"/>
              </a:lnSpc>
            </a:pPr>
            <a:r>
              <a:rPr lang="zh-CN" altLang="en-US" sz="1400" dirty="0"/>
              <a:t>本地认证，已经建设完成，服务于校内信息化</a:t>
            </a:r>
            <a:endParaRPr lang="en-US" altLang="zh-CN" sz="1400" dirty="0"/>
          </a:p>
          <a:p>
            <a:pPr lvl="1">
              <a:lnSpc>
                <a:spcPct val="150000"/>
              </a:lnSpc>
            </a:pPr>
            <a:r>
              <a:rPr lang="zh-CN" altLang="en-US" sz="1400" dirty="0"/>
              <a:t>本地认证</a:t>
            </a:r>
            <a:r>
              <a:rPr lang="en-US" altLang="zh-CN" sz="1400" dirty="0"/>
              <a:t>+</a:t>
            </a:r>
            <a:r>
              <a:rPr lang="en-US" altLang="zh-CN" sz="1400" dirty="0" err="1"/>
              <a:t>IdP</a:t>
            </a:r>
            <a:r>
              <a:rPr lang="zh-CN" altLang="en-US" sz="1400" dirty="0"/>
              <a:t>，支持用户以校园网身份访问</a:t>
            </a:r>
            <a:r>
              <a:rPr lang="en-US" altLang="zh-CN" sz="1400" dirty="0"/>
              <a:t>CARSI</a:t>
            </a:r>
            <a:r>
              <a:rPr lang="zh-CN" altLang="en-US" sz="1400" dirty="0"/>
              <a:t>资源</a:t>
            </a:r>
            <a:endParaRPr lang="en-US" altLang="zh-CN" sz="1400" dirty="0"/>
          </a:p>
          <a:p>
            <a:pPr>
              <a:lnSpc>
                <a:spcPct val="150000"/>
              </a:lnSpc>
            </a:pPr>
            <a:r>
              <a:rPr lang="zh-CN" altLang="en-US" sz="1800" dirty="0"/>
              <a:t>用户的</a:t>
            </a:r>
            <a:r>
              <a:rPr lang="en-US" altLang="zh-CN" sz="1800" dirty="0"/>
              <a:t>CARSI</a:t>
            </a:r>
            <a:r>
              <a:rPr lang="zh-CN" altLang="en-US" sz="1800" dirty="0"/>
              <a:t>身份：校园网身份</a:t>
            </a:r>
            <a:endParaRPr lang="en-US" altLang="zh-CN" sz="1800" dirty="0"/>
          </a:p>
          <a:p>
            <a:pPr>
              <a:lnSpc>
                <a:spcPct val="150000"/>
              </a:lnSpc>
            </a:pPr>
            <a:r>
              <a:rPr lang="ja-JP" altLang="en-US" sz="1800" dirty="0"/>
              <a:t>全球身份认证联盟</a:t>
            </a:r>
            <a:r>
              <a:rPr lang="en-US" altLang="zh-CN" sz="1800" dirty="0" err="1"/>
              <a:t>eduGAIN</a:t>
            </a:r>
            <a:r>
              <a:rPr lang="ja-JP" altLang="en-US" sz="1800" dirty="0"/>
              <a:t>成员</a:t>
            </a:r>
            <a:r>
              <a:rPr lang="zh-CN" altLang="en-US" sz="1800" dirty="0"/>
              <a:t>，基于</a:t>
            </a:r>
            <a:r>
              <a:rPr lang="en-US" altLang="zh-CN" sz="1800" dirty="0"/>
              <a:t>Shibboleth/SAML</a:t>
            </a:r>
            <a:r>
              <a:rPr lang="zh-CN" altLang="en-US" sz="1800" dirty="0"/>
              <a:t>，</a:t>
            </a:r>
            <a:r>
              <a:rPr lang="ja-JP" altLang="en-US" sz="1800" dirty="0"/>
              <a:t>遵循国际标准</a:t>
            </a:r>
            <a:endParaRPr lang="en-US" altLang="zh-CN" sz="1800" dirty="0"/>
          </a:p>
        </p:txBody>
      </p:sp>
      <p:sp>
        <p:nvSpPr>
          <p:cNvPr id="5" name="灯片编号占位符 4"/>
          <p:cNvSpPr>
            <a:spLocks noGrp="1"/>
          </p:cNvSpPr>
          <p:nvPr>
            <p:ph type="sldNum" sz="quarter" idx="12"/>
          </p:nvPr>
        </p:nvSpPr>
        <p:spPr/>
        <p:txBody>
          <a:bodyPr/>
          <a:lstStyle/>
          <a:p>
            <a:pPr>
              <a:defRPr/>
            </a:pPr>
            <a:fld id="{A853ACC4-BD7E-4A7B-BF51-4E2BE0F77D06}" type="slidenum">
              <a:rPr lang="en-US" altLang="zh-CN" smtClean="0"/>
            </a:fld>
            <a:endParaRPr lang="en-US" altLang="zh-CN"/>
          </a:p>
        </p:txBody>
      </p:sp>
      <p:pic>
        <p:nvPicPr>
          <p:cNvPr id="8" name="内容占位符 2"/>
          <p:cNvPicPr>
            <a:picLocks noChangeAspect="1"/>
          </p:cNvPicPr>
          <p:nvPr/>
        </p:nvPicPr>
        <p:blipFill>
          <a:blip r:embed="rId1"/>
          <a:stretch>
            <a:fillRect/>
          </a:stretch>
        </p:blipFill>
        <p:spPr bwMode="auto">
          <a:xfrm>
            <a:off x="499537" y="4365104"/>
            <a:ext cx="8001000" cy="214826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dirty="0"/>
              <a:t>CARSI</a:t>
            </a:r>
            <a:r>
              <a:rPr lang="zh-CN" altLang="en-US" dirty="0"/>
              <a:t>是什么？一项基础设施</a:t>
            </a:r>
            <a:endParaRPr lang="zh-CN" altLang="en-US" dirty="0"/>
          </a:p>
        </p:txBody>
      </p:sp>
      <p:sp>
        <p:nvSpPr>
          <p:cNvPr id="7" name="内容占位符 6"/>
          <p:cNvSpPr>
            <a:spLocks noGrp="1"/>
          </p:cNvSpPr>
          <p:nvPr>
            <p:ph idx="1"/>
          </p:nvPr>
        </p:nvSpPr>
        <p:spPr>
          <a:xfrm>
            <a:off x="566738" y="1340768"/>
            <a:ext cx="8414196" cy="4752057"/>
          </a:xfrm>
        </p:spPr>
        <p:txBody>
          <a:bodyPr/>
          <a:lstStyle/>
          <a:p>
            <a:pPr>
              <a:lnSpc>
                <a:spcPct val="150000"/>
              </a:lnSpc>
            </a:pPr>
            <a:r>
              <a:rPr lang="zh-CN" altLang="en-US" sz="1600" dirty="0"/>
              <a:t>是一条大马路，基石是校园网身份认证系统，车是</a:t>
            </a:r>
            <a:r>
              <a:rPr lang="en-US" altLang="zh-CN" sz="1600" dirty="0"/>
              <a:t>web</a:t>
            </a:r>
            <a:r>
              <a:rPr lang="zh-CN" altLang="en-US" sz="1600" dirty="0"/>
              <a:t>应用</a:t>
            </a:r>
            <a:endParaRPr lang="en-US" altLang="zh-CN" sz="1600" dirty="0"/>
          </a:p>
          <a:p>
            <a:pPr>
              <a:lnSpc>
                <a:spcPct val="150000"/>
              </a:lnSpc>
            </a:pPr>
            <a:r>
              <a:rPr lang="zh-CN" altLang="en-US" sz="1600" dirty="0"/>
              <a:t>修</a:t>
            </a:r>
            <a:r>
              <a:rPr lang="en-US" altLang="zh-CN" sz="1600" dirty="0"/>
              <a:t>CARSI</a:t>
            </a:r>
            <a:r>
              <a:rPr lang="zh-CN" altLang="en-US" sz="1600" dirty="0"/>
              <a:t>这条路</a:t>
            </a:r>
            <a:endParaRPr lang="en-US" altLang="zh-CN" sz="1600" dirty="0"/>
          </a:p>
          <a:p>
            <a:pPr lvl="1">
              <a:lnSpc>
                <a:spcPct val="150000"/>
              </a:lnSpc>
            </a:pPr>
            <a:r>
              <a:rPr lang="zh-CN" altLang="en-US" sz="1200" dirty="0"/>
              <a:t>制定方案、做计划、形成标准（</a:t>
            </a:r>
            <a:r>
              <a:rPr lang="en-US" altLang="zh-CN" sz="1200" dirty="0"/>
              <a:t>2019</a:t>
            </a:r>
            <a:r>
              <a:rPr lang="zh-CN" altLang="en-US" sz="1200" dirty="0"/>
              <a:t>年</a:t>
            </a:r>
            <a:r>
              <a:rPr lang="en-US" altLang="zh-CN" sz="1200" dirty="0"/>
              <a:t>5</a:t>
            </a:r>
            <a:r>
              <a:rPr lang="zh-CN" altLang="en-US" sz="1200" dirty="0"/>
              <a:t>月</a:t>
            </a:r>
            <a:r>
              <a:rPr lang="en-US" altLang="zh-CN" sz="1200" dirty="0"/>
              <a:t>24</a:t>
            </a:r>
            <a:r>
              <a:rPr lang="zh-CN" altLang="en-US" sz="1200" dirty="0"/>
              <a:t>号，成功加入全球身份认证联盟</a:t>
            </a:r>
            <a:r>
              <a:rPr lang="en-US" altLang="zh-CN" sz="1200" dirty="0" err="1"/>
              <a:t>eduGAIN</a:t>
            </a:r>
            <a:r>
              <a:rPr lang="zh-CN" altLang="en-US" sz="1200" dirty="0"/>
              <a:t>）：</a:t>
            </a:r>
            <a:endParaRPr lang="en-US" altLang="zh-CN" sz="1200" dirty="0"/>
          </a:p>
          <a:p>
            <a:pPr lvl="2">
              <a:lnSpc>
                <a:spcPct val="150000"/>
              </a:lnSpc>
            </a:pPr>
            <a:r>
              <a:rPr lang="zh-CN" altLang="en-US" sz="1050" dirty="0"/>
              <a:t>路，怎么修，修多宽，用什么材料，遵循什么样标准，是按照自己想法修，还是参照别人成熟想法修，是否跟别人互通</a:t>
            </a:r>
            <a:endParaRPr lang="en-US" altLang="zh-CN" sz="1050" dirty="0"/>
          </a:p>
          <a:p>
            <a:pPr lvl="2">
              <a:lnSpc>
                <a:spcPct val="150000"/>
              </a:lnSpc>
            </a:pPr>
            <a:r>
              <a:rPr lang="zh-CN" altLang="en-US" sz="1050" dirty="0"/>
              <a:t>确定交通规则，车怎么上路，可以怎么跑</a:t>
            </a:r>
            <a:endParaRPr lang="en-US" altLang="zh-CN" sz="1050" dirty="0"/>
          </a:p>
          <a:p>
            <a:pPr lvl="2">
              <a:lnSpc>
                <a:spcPct val="150000"/>
              </a:lnSpc>
            </a:pPr>
            <a:r>
              <a:rPr lang="zh-CN" altLang="en-US" sz="1050" dirty="0"/>
              <a:t>体会：枯燥，见不到成效，苦功夫，需要有人做</a:t>
            </a:r>
            <a:endParaRPr lang="en-US" altLang="zh-CN" sz="1050" dirty="0"/>
          </a:p>
          <a:p>
            <a:pPr lvl="1">
              <a:lnSpc>
                <a:spcPct val="150000"/>
              </a:lnSpc>
            </a:pPr>
            <a:r>
              <a:rPr lang="zh-CN" altLang="en-US" sz="1200" dirty="0"/>
              <a:t>制造修路工具（管理平台开发）：挖掘机、铺路机、</a:t>
            </a:r>
            <a:r>
              <a:rPr lang="en-US" altLang="zh-CN" sz="1200" dirty="0"/>
              <a:t>……</a:t>
            </a:r>
            <a:endParaRPr lang="en-US" altLang="zh-CN" sz="1200" dirty="0"/>
          </a:p>
          <a:p>
            <a:pPr lvl="1">
              <a:lnSpc>
                <a:spcPct val="150000"/>
              </a:lnSpc>
            </a:pPr>
            <a:r>
              <a:rPr lang="zh-CN" altLang="en-US" sz="1200" dirty="0"/>
              <a:t>修路（接入学校身份认证系统）：</a:t>
            </a:r>
            <a:r>
              <a:rPr lang="en-US" altLang="zh-CN" sz="1200" dirty="0" err="1"/>
              <a:t>IdP</a:t>
            </a:r>
            <a:r>
              <a:rPr lang="zh-CN" altLang="en-US" sz="1200" dirty="0"/>
              <a:t>越多，路越宽，车越愿意上来跑</a:t>
            </a:r>
            <a:endParaRPr lang="en-US" altLang="zh-CN" sz="1200" dirty="0"/>
          </a:p>
          <a:p>
            <a:pPr lvl="1">
              <a:lnSpc>
                <a:spcPct val="150000"/>
              </a:lnSpc>
            </a:pPr>
            <a:r>
              <a:rPr lang="zh-CN" altLang="en-US" sz="1200" dirty="0"/>
              <a:t>通车（接入应用资源）：车越多，学校觉得修这条路有意义，越愿意参与，更多种类、更大量的车愿意上来跑</a:t>
            </a:r>
            <a:endParaRPr lang="en-US" altLang="zh-CN" sz="1200" dirty="0"/>
          </a:p>
          <a:p>
            <a:pPr lvl="1">
              <a:lnSpc>
                <a:spcPct val="150000"/>
              </a:lnSpc>
            </a:pPr>
            <a:r>
              <a:rPr lang="zh-CN" altLang="en-US" sz="1200" dirty="0"/>
              <a:t>目前阶段：修路方案、交通规则（联盟管理模式）基本完成、已经造好主要的修路工具（管理和运行软件），路达到一定的宽度（近</a:t>
            </a:r>
            <a:r>
              <a:rPr lang="en-US" altLang="zh-CN" sz="1200" dirty="0"/>
              <a:t>500</a:t>
            </a:r>
            <a:r>
              <a:rPr lang="zh-CN" altLang="en-US" sz="1200" dirty="0"/>
              <a:t>所高校、</a:t>
            </a:r>
            <a:r>
              <a:rPr lang="en-US" altLang="zh-CN" sz="1200" dirty="0"/>
              <a:t>450</a:t>
            </a:r>
            <a:r>
              <a:rPr lang="zh-CN" altLang="en-US" sz="1200" dirty="0"/>
              <a:t>万用户），通了一定量的车（近</a:t>
            </a:r>
            <a:r>
              <a:rPr lang="en-US" altLang="zh-CN" sz="1200" dirty="0"/>
              <a:t>200</a:t>
            </a:r>
            <a:r>
              <a:rPr lang="zh-CN" altLang="en-US" sz="1200" dirty="0"/>
              <a:t>个资源）</a:t>
            </a:r>
            <a:endParaRPr lang="en-US" altLang="zh-CN" sz="1200" dirty="0"/>
          </a:p>
          <a:p>
            <a:pPr>
              <a:lnSpc>
                <a:spcPct val="150000"/>
              </a:lnSpc>
            </a:pPr>
            <a:r>
              <a:rPr lang="zh-CN" altLang="en-US" sz="1600" dirty="0"/>
              <a:t>学校：成为基石（</a:t>
            </a:r>
            <a:r>
              <a:rPr lang="en-US" altLang="zh-CN" sz="1600" dirty="0" err="1"/>
              <a:t>IdP</a:t>
            </a:r>
            <a:r>
              <a:rPr lang="zh-CN" altLang="en-US" sz="1600" dirty="0"/>
              <a:t> ，身份提供方），校园网用户才可以坐车（</a:t>
            </a:r>
            <a:r>
              <a:rPr lang="en-US" altLang="zh-CN" sz="1600" dirty="0"/>
              <a:t>SP</a:t>
            </a:r>
            <a:r>
              <a:rPr lang="zh-CN" altLang="en-US" sz="1600" dirty="0"/>
              <a:t> ，应用资源）</a:t>
            </a:r>
            <a:endParaRPr lang="en-US" altLang="zh-CN" sz="1600" dirty="0"/>
          </a:p>
          <a:p>
            <a:pPr>
              <a:lnSpc>
                <a:spcPct val="150000"/>
              </a:lnSpc>
            </a:pPr>
            <a:r>
              <a:rPr lang="zh-CN" altLang="en-US" sz="1600" dirty="0"/>
              <a:t>成果形式：</a:t>
            </a:r>
            <a:r>
              <a:rPr lang="en-US" altLang="zh-CN" sz="1600" dirty="0"/>
              <a:t>CARSI</a:t>
            </a:r>
            <a:r>
              <a:rPr lang="zh-CN" altLang="en-US" sz="1600" dirty="0"/>
              <a:t>高校师生便捷、安全地访问资源（乘车）</a:t>
            </a:r>
            <a:endParaRPr lang="en-US" altLang="zh-CN" sz="1600" dirty="0"/>
          </a:p>
          <a:p>
            <a:pPr>
              <a:lnSpc>
                <a:spcPct val="150000"/>
              </a:lnSpc>
            </a:pPr>
            <a:r>
              <a:rPr lang="en-US" altLang="zh-CN" sz="1600" dirty="0"/>
              <a:t>CARSI</a:t>
            </a:r>
            <a:r>
              <a:rPr lang="zh-CN" altLang="en-US" sz="1600" dirty="0"/>
              <a:t>项目目标：逐步形成</a:t>
            </a:r>
            <a:r>
              <a:rPr lang="en-US" altLang="zh-CN" sz="1600" dirty="0" err="1"/>
              <a:t>IdP</a:t>
            </a:r>
            <a:r>
              <a:rPr lang="zh-CN" altLang="en-US" sz="1600" dirty="0"/>
              <a:t>和</a:t>
            </a:r>
            <a:r>
              <a:rPr lang="en-US" altLang="zh-CN" sz="1600" dirty="0"/>
              <a:t>SP</a:t>
            </a:r>
            <a:r>
              <a:rPr lang="zh-CN" altLang="en-US" sz="1600" dirty="0"/>
              <a:t>的良性发展生态，扎实建设基础设施</a:t>
            </a:r>
            <a:endParaRPr lang="zh-CN" altLang="en-US" sz="1600" dirty="0"/>
          </a:p>
        </p:txBody>
      </p:sp>
      <p:sp>
        <p:nvSpPr>
          <p:cNvPr id="5" name="灯片编号占位符 4"/>
          <p:cNvSpPr>
            <a:spLocks noGrp="1"/>
          </p:cNvSpPr>
          <p:nvPr>
            <p:ph type="sldNum" sz="quarter" idx="12"/>
          </p:nvPr>
        </p:nvSpPr>
        <p:spPr/>
        <p:txBody>
          <a:bodyPr/>
          <a:lstStyle/>
          <a:p>
            <a:pPr>
              <a:defRPr/>
            </a:pPr>
            <a:fld id="{A853ACC4-BD7E-4A7B-BF51-4E2BE0F77D06}" type="slidenum">
              <a:rPr lang="en-US" altLang="zh-CN" smtClean="0"/>
            </a:fld>
            <a:endParaRPr lang="en-US" altLang="zh-C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dirty="0"/>
              <a:t>CARSI</a:t>
            </a:r>
            <a:r>
              <a:rPr lang="zh-CN" altLang="en-US" dirty="0"/>
              <a:t>是什么？一项资源共享服务</a:t>
            </a:r>
            <a:endParaRPr lang="zh-CN" altLang="en-US" dirty="0"/>
          </a:p>
        </p:txBody>
      </p:sp>
      <p:sp>
        <p:nvSpPr>
          <p:cNvPr id="7" name="内容占位符 6"/>
          <p:cNvSpPr>
            <a:spLocks noGrp="1"/>
          </p:cNvSpPr>
          <p:nvPr>
            <p:ph idx="1"/>
          </p:nvPr>
        </p:nvSpPr>
        <p:spPr>
          <a:xfrm>
            <a:off x="566738" y="1340768"/>
            <a:ext cx="8414196" cy="4752057"/>
          </a:xfrm>
        </p:spPr>
        <p:txBody>
          <a:bodyPr/>
          <a:lstStyle/>
          <a:p>
            <a:pPr>
              <a:lnSpc>
                <a:spcPct val="150000"/>
              </a:lnSpc>
            </a:pPr>
            <a:r>
              <a:rPr lang="zh-CN" altLang="en-US" sz="1600" dirty="0"/>
              <a:t>各种面向教育行业的、有访问控制需求的应用系统（车）</a:t>
            </a:r>
            <a:endParaRPr lang="en-US" altLang="zh-CN" sz="1600" dirty="0"/>
          </a:p>
          <a:p>
            <a:pPr lvl="1">
              <a:lnSpc>
                <a:spcPct val="150000"/>
              </a:lnSpc>
            </a:pPr>
            <a:r>
              <a:rPr lang="zh-CN" altLang="en-US" sz="1200" dirty="0"/>
              <a:t>图书馆类资源（公交车）：</a:t>
            </a:r>
            <a:r>
              <a:rPr lang="en-US" altLang="zh-CN" sz="1200" dirty="0"/>
              <a:t>IEEE</a:t>
            </a:r>
            <a:r>
              <a:rPr lang="zh-CN" altLang="en-US" sz="1200" dirty="0"/>
              <a:t>（</a:t>
            </a:r>
            <a:r>
              <a:rPr lang="en-US" altLang="zh-CN" sz="1200" dirty="0"/>
              <a:t>1</a:t>
            </a:r>
            <a:r>
              <a:rPr lang="zh-CN" altLang="en-US" sz="1200" dirty="0"/>
              <a:t>路）、</a:t>
            </a:r>
            <a:r>
              <a:rPr lang="en-US" altLang="zh-CN" sz="1200" dirty="0"/>
              <a:t>RSC</a:t>
            </a:r>
            <a:r>
              <a:rPr lang="zh-CN" altLang="en-US" sz="1200" dirty="0"/>
              <a:t>（</a:t>
            </a:r>
            <a:r>
              <a:rPr lang="en-US" altLang="zh-CN" sz="1200" dirty="0"/>
              <a:t>2</a:t>
            </a:r>
            <a:r>
              <a:rPr lang="zh-CN" altLang="en-US" sz="1200" dirty="0"/>
              <a:t>路）</a:t>
            </a:r>
            <a:r>
              <a:rPr lang="en-US" altLang="zh-CN" sz="1200" dirty="0"/>
              <a:t>……</a:t>
            </a:r>
            <a:r>
              <a:rPr lang="zh-CN" altLang="en-US" sz="1200" dirty="0"/>
              <a:t>，目前的主流应用</a:t>
            </a:r>
            <a:endParaRPr lang="en-US" altLang="zh-CN" sz="1200" dirty="0"/>
          </a:p>
          <a:p>
            <a:pPr lvl="1">
              <a:lnSpc>
                <a:spcPct val="150000"/>
              </a:lnSpc>
            </a:pPr>
            <a:r>
              <a:rPr lang="zh-CN" altLang="en-US" sz="1200" dirty="0"/>
              <a:t>教学科研类应用（货车）：网易云课堂（大货车）、高性能资源调度（厢式货车）</a:t>
            </a:r>
            <a:r>
              <a:rPr lang="en-US" altLang="zh-CN" sz="1200" dirty="0"/>
              <a:t>……</a:t>
            </a:r>
            <a:endParaRPr lang="en-US" altLang="zh-CN" sz="1200" dirty="0"/>
          </a:p>
          <a:p>
            <a:pPr lvl="1">
              <a:lnSpc>
                <a:spcPct val="150000"/>
              </a:lnSpc>
            </a:pPr>
            <a:r>
              <a:rPr lang="zh-CN" altLang="en-US" sz="1200" dirty="0"/>
              <a:t>学校已建特色应用（跑车）：大学博物馆（法拉利）、校园交流平台（保时捷）</a:t>
            </a:r>
            <a:r>
              <a:rPr lang="en-US" altLang="zh-CN" sz="1200" dirty="0"/>
              <a:t>……</a:t>
            </a:r>
            <a:endParaRPr lang="en-US" altLang="zh-CN" sz="1200" dirty="0"/>
          </a:p>
          <a:p>
            <a:pPr lvl="1">
              <a:lnSpc>
                <a:spcPct val="150000"/>
              </a:lnSpc>
            </a:pPr>
            <a:r>
              <a:rPr lang="zh-CN" altLang="en-US" sz="1200" dirty="0"/>
              <a:t>创新应用：跨校学分互认（无人驾驶车）、？？（自动送货机器人）</a:t>
            </a:r>
            <a:r>
              <a:rPr lang="en-US" altLang="zh-CN" sz="1200" dirty="0"/>
              <a:t>……</a:t>
            </a:r>
            <a:endParaRPr lang="en-US" altLang="zh-CN" sz="1200" dirty="0"/>
          </a:p>
          <a:p>
            <a:pPr>
              <a:lnSpc>
                <a:spcPct val="150000"/>
              </a:lnSpc>
            </a:pPr>
            <a:r>
              <a:rPr lang="zh-CN" altLang="en-US" sz="1600" dirty="0"/>
              <a:t>学校角度（</a:t>
            </a:r>
            <a:r>
              <a:rPr lang="en-US" altLang="zh-CN" sz="1600" dirty="0" err="1"/>
              <a:t>IdP</a:t>
            </a:r>
            <a:r>
              <a:rPr lang="zh-CN" altLang="en-US" sz="1600" dirty="0"/>
              <a:t>）角度看</a:t>
            </a:r>
            <a:r>
              <a:rPr lang="en-US" altLang="zh-CN" sz="1600" dirty="0"/>
              <a:t>CARSI</a:t>
            </a:r>
            <a:r>
              <a:rPr lang="zh-CN" altLang="en-US" sz="1600" dirty="0"/>
              <a:t>的价值：</a:t>
            </a:r>
            <a:endParaRPr lang="en-US" altLang="zh-CN" sz="1600" dirty="0"/>
          </a:p>
          <a:p>
            <a:pPr lvl="1">
              <a:lnSpc>
                <a:spcPct val="150000"/>
              </a:lnSpc>
            </a:pPr>
            <a:r>
              <a:rPr lang="zh-CN" altLang="en-US" sz="1200" dirty="0"/>
              <a:t>用户使用校园网身份来访问资源，可通过</a:t>
            </a:r>
            <a:r>
              <a:rPr lang="en-US" altLang="zh-CN" sz="1200" dirty="0"/>
              <a:t>CARSI</a:t>
            </a:r>
            <a:r>
              <a:rPr lang="zh-CN" altLang="en-US" sz="1200" dirty="0"/>
              <a:t>访问更多的优质资源</a:t>
            </a:r>
            <a:endParaRPr lang="en-US" altLang="zh-CN" sz="1200" dirty="0"/>
          </a:p>
          <a:p>
            <a:pPr lvl="1">
              <a:lnSpc>
                <a:spcPct val="150000"/>
              </a:lnSpc>
            </a:pPr>
            <a:r>
              <a:rPr lang="zh-CN" altLang="en-US" sz="1200" dirty="0"/>
              <a:t>一次接入，访问</a:t>
            </a:r>
            <a:r>
              <a:rPr lang="en-US" altLang="zh-CN" sz="1200" dirty="0"/>
              <a:t>CARSI</a:t>
            </a:r>
            <a:r>
              <a:rPr lang="zh-CN" altLang="en-US" sz="1200" dirty="0"/>
              <a:t>平台资源（车）无其他技术门槛，接入新资源无技术调试负担</a:t>
            </a:r>
            <a:endParaRPr lang="en-US" altLang="zh-CN" sz="1200" dirty="0"/>
          </a:p>
          <a:p>
            <a:pPr>
              <a:lnSpc>
                <a:spcPct val="150000"/>
              </a:lnSpc>
            </a:pPr>
            <a:r>
              <a:rPr lang="zh-CN" altLang="en-US" sz="1600" dirty="0"/>
              <a:t>资源厂商（</a:t>
            </a:r>
            <a:r>
              <a:rPr lang="en-US" altLang="zh-CN" sz="1600" dirty="0"/>
              <a:t>SP</a:t>
            </a:r>
            <a:r>
              <a:rPr lang="zh-CN" altLang="en-US" sz="1600" dirty="0"/>
              <a:t>）角度看</a:t>
            </a:r>
            <a:r>
              <a:rPr lang="en-US" altLang="zh-CN" sz="1600" dirty="0"/>
              <a:t>CARSI</a:t>
            </a:r>
            <a:r>
              <a:rPr lang="zh-CN" altLang="en-US" sz="1600" dirty="0"/>
              <a:t>的价值：</a:t>
            </a:r>
            <a:endParaRPr lang="en-US" altLang="zh-CN" sz="1600" dirty="0"/>
          </a:p>
          <a:p>
            <a:pPr lvl="1">
              <a:lnSpc>
                <a:spcPct val="150000"/>
              </a:lnSpc>
            </a:pPr>
            <a:r>
              <a:rPr lang="zh-CN" altLang="en-US" sz="1200" dirty="0"/>
              <a:t>一个几百所高校师生可见的资源共享平台</a:t>
            </a:r>
            <a:endParaRPr lang="en-US" altLang="zh-CN" sz="1200" dirty="0"/>
          </a:p>
          <a:p>
            <a:pPr lvl="1">
              <a:lnSpc>
                <a:spcPct val="150000"/>
              </a:lnSpc>
            </a:pPr>
            <a:r>
              <a:rPr lang="zh-CN" altLang="en-US" sz="1200" dirty="0"/>
              <a:t>一组真实的、活的校园网用户身份，解决难于验证用户身份真实性的问题</a:t>
            </a:r>
            <a:endParaRPr lang="en-US" altLang="zh-CN" sz="1200" dirty="0"/>
          </a:p>
          <a:p>
            <a:pPr lvl="1">
              <a:lnSpc>
                <a:spcPct val="150000"/>
              </a:lnSpc>
            </a:pPr>
            <a:r>
              <a:rPr lang="zh-CN" altLang="en-US" sz="1200" dirty="0"/>
              <a:t>和</a:t>
            </a:r>
            <a:r>
              <a:rPr lang="en-US" altLang="zh-CN" sz="1200" dirty="0"/>
              <a:t>CARSI</a:t>
            </a:r>
            <a:r>
              <a:rPr lang="zh-CN" altLang="en-US" sz="1200" dirty="0"/>
              <a:t>调试一次，享用</a:t>
            </a:r>
            <a:r>
              <a:rPr lang="en-US" altLang="zh-CN" sz="1200" dirty="0"/>
              <a:t>CARSI </a:t>
            </a:r>
            <a:r>
              <a:rPr lang="en-US" altLang="zh-CN" sz="1200" dirty="0" err="1"/>
              <a:t>IdP</a:t>
            </a:r>
            <a:r>
              <a:rPr lang="zh-CN" altLang="en-US" sz="1200" dirty="0"/>
              <a:t>高校数量增长的红利，直接带来潜在用户数量的增长</a:t>
            </a:r>
            <a:endParaRPr lang="en-US" altLang="zh-CN" sz="1200" dirty="0"/>
          </a:p>
          <a:p>
            <a:pPr lvl="1">
              <a:lnSpc>
                <a:spcPct val="150000"/>
              </a:lnSpc>
            </a:pPr>
            <a:r>
              <a:rPr lang="zh-CN" altLang="en-US" sz="1200" dirty="0"/>
              <a:t>与国际接轨，确定线下协议后，应用系统可直接支持国外用户访问，无需技术调试</a:t>
            </a:r>
            <a:endParaRPr lang="en-US" altLang="zh-CN" sz="1200" dirty="0"/>
          </a:p>
          <a:p>
            <a:pPr>
              <a:lnSpc>
                <a:spcPct val="150000"/>
              </a:lnSpc>
            </a:pPr>
            <a:r>
              <a:rPr lang="en-US" altLang="zh-CN" sz="1600" dirty="0"/>
              <a:t>CARSI</a:t>
            </a:r>
            <a:r>
              <a:rPr lang="zh-CN" altLang="en-US" sz="1600" dirty="0"/>
              <a:t>角度：一次</a:t>
            </a:r>
            <a:r>
              <a:rPr lang="en-US" altLang="zh-CN" sz="1600" dirty="0" err="1"/>
              <a:t>IdP</a:t>
            </a:r>
            <a:r>
              <a:rPr lang="en-US" altLang="zh-CN" sz="1600" dirty="0"/>
              <a:t>/SP</a:t>
            </a:r>
            <a:r>
              <a:rPr lang="zh-CN" altLang="en-US" sz="1600" dirty="0"/>
              <a:t>建设可访问多个</a:t>
            </a:r>
            <a:r>
              <a:rPr lang="en-US" altLang="zh-CN" sz="1600" dirty="0"/>
              <a:t>SP/</a:t>
            </a:r>
            <a:r>
              <a:rPr lang="en-US" altLang="zh-CN" sz="1600" dirty="0" err="1"/>
              <a:t>IdP</a:t>
            </a:r>
            <a:r>
              <a:rPr lang="zh-CN" altLang="en-US" sz="1600" dirty="0"/>
              <a:t>，学校和资源提供方共同推进资源建设</a:t>
            </a:r>
            <a:endParaRPr lang="en-US" altLang="zh-CN" sz="1200" dirty="0"/>
          </a:p>
        </p:txBody>
      </p:sp>
      <p:sp>
        <p:nvSpPr>
          <p:cNvPr id="5" name="灯片编号占位符 4"/>
          <p:cNvSpPr>
            <a:spLocks noGrp="1"/>
          </p:cNvSpPr>
          <p:nvPr>
            <p:ph type="sldNum" sz="quarter" idx="12"/>
          </p:nvPr>
        </p:nvSpPr>
        <p:spPr/>
        <p:txBody>
          <a:bodyPr/>
          <a:lstStyle/>
          <a:p>
            <a:pPr>
              <a:defRPr/>
            </a:pPr>
            <a:fld id="{A853ACC4-BD7E-4A7B-BF51-4E2BE0F77D06}" type="slidenum">
              <a:rPr lang="en-US" altLang="zh-CN" smtClean="0"/>
            </a:fld>
            <a:endParaRPr lang="en-US" altLang="zh-C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t>CARSI</a:t>
            </a:r>
            <a:endParaRPr lang="zh-CN" altLang="en-US" sz="3200" dirty="0"/>
          </a:p>
        </p:txBody>
      </p:sp>
      <p:sp>
        <p:nvSpPr>
          <p:cNvPr id="4" name="灯片编号占位符 3"/>
          <p:cNvSpPr>
            <a:spLocks noGrp="1"/>
          </p:cNvSpPr>
          <p:nvPr>
            <p:ph type="sldNum" sz="quarter" idx="12"/>
          </p:nvPr>
        </p:nvSpPr>
        <p:spPr/>
        <p:txBody>
          <a:bodyPr/>
          <a:lstStyle/>
          <a:p>
            <a:pPr>
              <a:defRPr/>
            </a:pPr>
            <a:fld id="{8B55262D-5020-47F2-A423-850854D56077}" type="slidenum">
              <a:rPr lang="en-US" altLang="zh-CN" smtClean="0"/>
            </a:fld>
            <a:endParaRPr lang="en-US" altLang="zh-CN"/>
          </a:p>
        </p:txBody>
      </p:sp>
      <p:sp>
        <p:nvSpPr>
          <p:cNvPr id="6" name="文本占位符 2"/>
          <p:cNvSpPr txBox="1"/>
          <p:nvPr/>
        </p:nvSpPr>
        <p:spPr bwMode="auto">
          <a:xfrm>
            <a:off x="629563" y="2456892"/>
            <a:ext cx="7772400" cy="2592288"/>
          </a:xfrm>
          <a:prstGeom prst="rect">
            <a:avLst/>
          </a:prstGeom>
          <a:noFill/>
          <a:ln w="9525">
            <a:noFill/>
            <a:miter lim="800000"/>
          </a:ln>
        </p:spPr>
        <p:txBody>
          <a:bodyPr vert="horz" wrap="square" lIns="91440" tIns="45720" rIns="91440" bIns="45720" numCol="1" anchor="t" anchorCtr="0" compatLnSpc="1"/>
          <a:lstStyle>
            <a:lvl1pPr marL="264160" indent="-264160" algn="l" rtl="0" eaLnBrk="0" fontAlgn="base" hangingPunct="0">
              <a:spcBef>
                <a:spcPct val="20000"/>
              </a:spcBef>
              <a:spcAft>
                <a:spcPct val="0"/>
              </a:spcAft>
              <a:buClr>
                <a:schemeClr val="accent2"/>
              </a:buClr>
              <a:buFont typeface="Wingdings" panose="05000000000000000000" pitchFamily="2" charset="2"/>
              <a:buChar char="o"/>
              <a:defRPr sz="2100" b="0">
                <a:solidFill>
                  <a:schemeClr val="tx1"/>
                </a:solidFill>
                <a:latin typeface="微软雅黑" panose="020B0503020204020204" pitchFamily="34" charset="-122"/>
                <a:ea typeface="微软雅黑" panose="020B0503020204020204" pitchFamily="34" charset="-122"/>
                <a:cs typeface="+mn-cs"/>
              </a:defRPr>
            </a:lvl1pPr>
            <a:lvl2pPr marL="510540" indent="-245745" algn="l" rtl="0" eaLnBrk="0" fontAlgn="base" hangingPunct="0">
              <a:spcBef>
                <a:spcPct val="20000"/>
              </a:spcBef>
              <a:spcAft>
                <a:spcPct val="0"/>
              </a:spcAft>
              <a:buClr>
                <a:schemeClr val="accent2"/>
              </a:buClr>
              <a:buFont typeface="Wingdings" panose="05000000000000000000" pitchFamily="2" charset="2"/>
              <a:buChar char="n"/>
              <a:defRPr sz="1800" b="0">
                <a:solidFill>
                  <a:schemeClr val="tx1"/>
                </a:solidFill>
                <a:latin typeface="微软雅黑" panose="020B0503020204020204" pitchFamily="34" charset="-122"/>
                <a:ea typeface="微软雅黑" panose="020B0503020204020204" pitchFamily="34" charset="-122"/>
              </a:defRPr>
            </a:lvl2pPr>
            <a:lvl3pPr marL="734060" indent="-222250" algn="l" rtl="0" eaLnBrk="0" fontAlgn="base" hangingPunct="0">
              <a:spcBef>
                <a:spcPct val="20000"/>
              </a:spcBef>
              <a:spcAft>
                <a:spcPct val="0"/>
              </a:spcAft>
              <a:buClr>
                <a:schemeClr val="accent2"/>
              </a:buClr>
              <a:buFont typeface="Wingdings" panose="05000000000000000000" pitchFamily="2" charset="2"/>
              <a:buChar char="o"/>
              <a:defRPr sz="1500" b="0">
                <a:solidFill>
                  <a:schemeClr val="tx1"/>
                </a:solidFill>
                <a:latin typeface="微软雅黑" panose="020B0503020204020204" pitchFamily="34" charset="-122"/>
                <a:ea typeface="微软雅黑" panose="020B0503020204020204" pitchFamily="34" charset="-122"/>
              </a:defRPr>
            </a:lvl3pPr>
            <a:lvl4pPr marL="952500" indent="-217805" algn="l" rtl="0" eaLnBrk="0" fontAlgn="base" hangingPunct="0">
              <a:spcBef>
                <a:spcPct val="20000"/>
              </a:spcBef>
              <a:spcAft>
                <a:spcPct val="0"/>
              </a:spcAft>
              <a:buClr>
                <a:schemeClr val="accent2"/>
              </a:buClr>
              <a:buFont typeface="Wingdings" panose="05000000000000000000" pitchFamily="2" charset="2"/>
              <a:buChar char="n"/>
              <a:defRPr sz="1350" b="0">
                <a:solidFill>
                  <a:schemeClr val="tx1"/>
                </a:solidFill>
                <a:latin typeface="微软雅黑" panose="020B0503020204020204" pitchFamily="34" charset="-122"/>
                <a:ea typeface="微软雅黑" panose="020B0503020204020204" pitchFamily="34" charset="-122"/>
              </a:defRPr>
            </a:lvl4pPr>
            <a:lvl5pPr marL="1177925" indent="-224155" algn="l" rtl="0" eaLnBrk="0" fontAlgn="base" hangingPunct="0">
              <a:spcBef>
                <a:spcPct val="25000"/>
              </a:spcBef>
              <a:spcAft>
                <a:spcPct val="0"/>
              </a:spcAft>
              <a:buClr>
                <a:schemeClr val="accent2"/>
              </a:buClr>
              <a:buFont typeface="Wingdings" panose="05000000000000000000" pitchFamily="2" charset="2"/>
              <a:buChar char="§"/>
              <a:defRPr sz="1350" b="0">
                <a:solidFill>
                  <a:schemeClr val="tx1"/>
                </a:solidFill>
                <a:latin typeface="微软雅黑" panose="020B0503020204020204" pitchFamily="34" charset="-122"/>
                <a:ea typeface="微软雅黑" panose="020B0503020204020204" pitchFamily="34" charset="-122"/>
              </a:defRPr>
            </a:lvl5pPr>
            <a:lvl6pPr marL="1435100" indent="-224155" algn="l" rtl="0" fontAlgn="base">
              <a:spcBef>
                <a:spcPct val="25000"/>
              </a:spcBef>
              <a:spcAft>
                <a:spcPct val="0"/>
              </a:spcAft>
              <a:buClr>
                <a:schemeClr val="accent2"/>
              </a:buClr>
              <a:buFont typeface="Wingdings" panose="05000000000000000000" pitchFamily="2" charset="2"/>
              <a:buChar char="§"/>
              <a:defRPr sz="1125">
                <a:solidFill>
                  <a:schemeClr val="tx1"/>
                </a:solidFill>
                <a:latin typeface="+mn-lt"/>
                <a:ea typeface="+mn-ea"/>
              </a:defRPr>
            </a:lvl6pPr>
            <a:lvl7pPr marL="1692275" indent="-224155" algn="l" rtl="0" fontAlgn="base">
              <a:spcBef>
                <a:spcPct val="25000"/>
              </a:spcBef>
              <a:spcAft>
                <a:spcPct val="0"/>
              </a:spcAft>
              <a:buClr>
                <a:schemeClr val="accent2"/>
              </a:buClr>
              <a:buFont typeface="Wingdings" panose="05000000000000000000" pitchFamily="2" charset="2"/>
              <a:buChar char="§"/>
              <a:defRPr sz="1125">
                <a:solidFill>
                  <a:schemeClr val="tx1"/>
                </a:solidFill>
                <a:latin typeface="+mn-lt"/>
                <a:ea typeface="+mn-ea"/>
              </a:defRPr>
            </a:lvl7pPr>
            <a:lvl8pPr marL="1949450" indent="-224155" algn="l" rtl="0" fontAlgn="base">
              <a:spcBef>
                <a:spcPct val="25000"/>
              </a:spcBef>
              <a:spcAft>
                <a:spcPct val="0"/>
              </a:spcAft>
              <a:buClr>
                <a:schemeClr val="accent2"/>
              </a:buClr>
              <a:buFont typeface="Wingdings" panose="05000000000000000000" pitchFamily="2" charset="2"/>
              <a:buChar char="§"/>
              <a:defRPr sz="1125">
                <a:solidFill>
                  <a:schemeClr val="tx1"/>
                </a:solidFill>
                <a:latin typeface="+mn-lt"/>
                <a:ea typeface="+mn-ea"/>
              </a:defRPr>
            </a:lvl8pPr>
            <a:lvl9pPr marL="2206625" indent="-224155" algn="l" rtl="0" fontAlgn="base">
              <a:spcBef>
                <a:spcPct val="25000"/>
              </a:spcBef>
              <a:spcAft>
                <a:spcPct val="0"/>
              </a:spcAft>
              <a:buClr>
                <a:schemeClr val="accent2"/>
              </a:buClr>
              <a:buFont typeface="Wingdings" panose="05000000000000000000" pitchFamily="2" charset="2"/>
              <a:buChar char="§"/>
              <a:defRPr sz="1125">
                <a:solidFill>
                  <a:schemeClr val="tx1"/>
                </a:solidFill>
                <a:latin typeface="+mn-lt"/>
                <a:ea typeface="+mn-ea"/>
              </a:defRPr>
            </a:lvl9pPr>
          </a:lstStyle>
          <a:p>
            <a:pPr marL="0" indent="0" algn="ctr">
              <a:buNone/>
            </a:pPr>
            <a:r>
              <a:rPr lang="en-US" altLang="zh-CN" sz="3200" kern="0" dirty="0"/>
              <a:t>CERNET </a:t>
            </a:r>
            <a:r>
              <a:rPr lang="en-US" altLang="zh-CN" sz="3200" dirty="0">
                <a:solidFill>
                  <a:schemeClr val="accent6">
                    <a:lumMod val="75000"/>
                  </a:schemeClr>
                </a:solidFill>
              </a:rPr>
              <a:t>Authentication</a:t>
            </a:r>
            <a:r>
              <a:rPr lang="en-US" altLang="zh-CN" sz="3200" kern="0" dirty="0"/>
              <a:t> and </a:t>
            </a:r>
            <a:r>
              <a:rPr lang="en-US" altLang="zh-CN" sz="3200" dirty="0">
                <a:solidFill>
                  <a:schemeClr val="accent6">
                    <a:lumMod val="75000"/>
                  </a:schemeClr>
                </a:solidFill>
              </a:rPr>
              <a:t>Resource Sharing</a:t>
            </a:r>
            <a:r>
              <a:rPr lang="en-US" altLang="zh-CN" sz="3200" kern="0" dirty="0"/>
              <a:t> Infrastructure</a:t>
            </a:r>
            <a:endParaRPr lang="en-US" altLang="zh-CN" sz="3200" kern="0" dirty="0"/>
          </a:p>
          <a:p>
            <a:pPr marL="0" indent="0" algn="ctr">
              <a:buNone/>
            </a:pPr>
            <a:endParaRPr lang="en-US" altLang="zh-CN" sz="3200" kern="0" dirty="0"/>
          </a:p>
          <a:p>
            <a:pPr marL="0" indent="0" algn="ctr">
              <a:buNone/>
            </a:pPr>
            <a:r>
              <a:rPr lang="zh-CN" altLang="en-US" sz="3200" dirty="0">
                <a:solidFill>
                  <a:srgbClr val="000000"/>
                </a:solidFill>
              </a:rPr>
              <a:t>教育网</a:t>
            </a:r>
            <a:r>
              <a:rPr lang="zh-CN" altLang="en-US" sz="3200" dirty="0">
                <a:solidFill>
                  <a:schemeClr val="accent6">
                    <a:lumMod val="75000"/>
                  </a:schemeClr>
                </a:solidFill>
              </a:rPr>
              <a:t>联邦认证</a:t>
            </a:r>
            <a:r>
              <a:rPr lang="zh-CN" altLang="en-US" sz="3200" dirty="0">
                <a:solidFill>
                  <a:srgbClr val="000000"/>
                </a:solidFill>
              </a:rPr>
              <a:t>和</a:t>
            </a:r>
            <a:r>
              <a:rPr lang="zh-CN" altLang="en-US" sz="3200" dirty="0">
                <a:solidFill>
                  <a:schemeClr val="accent6">
                    <a:lumMod val="75000"/>
                  </a:schemeClr>
                </a:solidFill>
              </a:rPr>
              <a:t>资源共享</a:t>
            </a:r>
            <a:r>
              <a:rPr lang="zh-CN" altLang="en-US" sz="3200" dirty="0">
                <a:solidFill>
                  <a:srgbClr val="000000"/>
                </a:solidFill>
              </a:rPr>
              <a:t> </a:t>
            </a:r>
            <a:r>
              <a:rPr lang="zh-CN" altLang="en-US" sz="3200" dirty="0">
                <a:solidFill>
                  <a:schemeClr val="accent6">
                    <a:lumMod val="75000"/>
                  </a:schemeClr>
                </a:solidFill>
              </a:rPr>
              <a:t>基础设施</a:t>
            </a:r>
            <a:endParaRPr lang="zh-CN" altLang="en-US" sz="3200" dirty="0">
              <a:solidFill>
                <a:schemeClr val="accent6">
                  <a:lumMod val="75000"/>
                </a:schemeClr>
              </a:solidFill>
            </a:endParaRPr>
          </a:p>
          <a:p>
            <a:pPr marL="0" indent="0" algn="ctr">
              <a:buNone/>
            </a:pPr>
            <a:endParaRPr lang="en-US" altLang="zh-CN" sz="3200" kern="0" dirty="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CARSI</a:t>
            </a:r>
            <a:r>
              <a:rPr lang="zh-CN" altLang="en-US" dirty="0"/>
              <a:t>技术优势：便捷</a:t>
            </a:r>
            <a:endParaRPr lang="zh-CN" altLang="en-US" dirty="0"/>
          </a:p>
        </p:txBody>
      </p:sp>
      <p:sp>
        <p:nvSpPr>
          <p:cNvPr id="4" name="灯片编号占位符 3"/>
          <p:cNvSpPr>
            <a:spLocks noGrp="1"/>
          </p:cNvSpPr>
          <p:nvPr>
            <p:ph type="sldNum" sz="quarter" idx="12"/>
          </p:nvPr>
        </p:nvSpPr>
        <p:spPr/>
        <p:txBody>
          <a:bodyPr/>
          <a:lstStyle/>
          <a:p>
            <a:pPr>
              <a:defRPr/>
            </a:pPr>
            <a:fld id="{8B55262D-5020-47F2-A423-850854D56077}" type="slidenum">
              <a:rPr lang="en-US" altLang="zh-CN" smtClean="0"/>
            </a:fld>
            <a:endParaRPr lang="en-US" altLang="zh-CN"/>
          </a:p>
        </p:txBody>
      </p:sp>
      <p:sp>
        <p:nvSpPr>
          <p:cNvPr id="7" name="文本占位符 2"/>
          <p:cNvSpPr txBox="1"/>
          <p:nvPr/>
        </p:nvSpPr>
        <p:spPr bwMode="auto">
          <a:xfrm>
            <a:off x="629563" y="1772816"/>
            <a:ext cx="7772400" cy="4104456"/>
          </a:xfrm>
          <a:prstGeom prst="rect">
            <a:avLst/>
          </a:prstGeom>
          <a:noFill/>
          <a:ln w="9525">
            <a:noFill/>
            <a:miter lim="800000"/>
          </a:ln>
        </p:spPr>
        <p:txBody>
          <a:bodyPr vert="horz" wrap="square" lIns="91440" tIns="45720" rIns="91440" bIns="45720" numCol="1" anchor="t" anchorCtr="0" compatLnSpc="1"/>
          <a:lstStyle>
            <a:lvl1pPr marL="264160" indent="-264160" algn="l" rtl="0" eaLnBrk="0" fontAlgn="base" hangingPunct="0">
              <a:spcBef>
                <a:spcPct val="20000"/>
              </a:spcBef>
              <a:spcAft>
                <a:spcPct val="0"/>
              </a:spcAft>
              <a:buClr>
                <a:schemeClr val="accent2"/>
              </a:buClr>
              <a:buFont typeface="Wingdings" panose="05000000000000000000" pitchFamily="2" charset="2"/>
              <a:buChar char="o"/>
              <a:defRPr sz="2100" b="0">
                <a:solidFill>
                  <a:schemeClr val="tx1"/>
                </a:solidFill>
                <a:latin typeface="微软雅黑" panose="020B0503020204020204" pitchFamily="34" charset="-122"/>
                <a:ea typeface="微软雅黑" panose="020B0503020204020204" pitchFamily="34" charset="-122"/>
                <a:cs typeface="+mn-cs"/>
              </a:defRPr>
            </a:lvl1pPr>
            <a:lvl2pPr marL="510540" indent="-245745" algn="l" rtl="0" eaLnBrk="0" fontAlgn="base" hangingPunct="0">
              <a:spcBef>
                <a:spcPct val="20000"/>
              </a:spcBef>
              <a:spcAft>
                <a:spcPct val="0"/>
              </a:spcAft>
              <a:buClr>
                <a:schemeClr val="accent2"/>
              </a:buClr>
              <a:buFont typeface="Wingdings" panose="05000000000000000000" pitchFamily="2" charset="2"/>
              <a:buChar char="n"/>
              <a:defRPr sz="1800" b="0">
                <a:solidFill>
                  <a:schemeClr val="tx1"/>
                </a:solidFill>
                <a:latin typeface="微软雅黑" panose="020B0503020204020204" pitchFamily="34" charset="-122"/>
                <a:ea typeface="微软雅黑" panose="020B0503020204020204" pitchFamily="34" charset="-122"/>
              </a:defRPr>
            </a:lvl2pPr>
            <a:lvl3pPr marL="734060" indent="-222250" algn="l" rtl="0" eaLnBrk="0" fontAlgn="base" hangingPunct="0">
              <a:spcBef>
                <a:spcPct val="20000"/>
              </a:spcBef>
              <a:spcAft>
                <a:spcPct val="0"/>
              </a:spcAft>
              <a:buClr>
                <a:schemeClr val="accent2"/>
              </a:buClr>
              <a:buFont typeface="Wingdings" panose="05000000000000000000" pitchFamily="2" charset="2"/>
              <a:buChar char="o"/>
              <a:defRPr sz="1500" b="0">
                <a:solidFill>
                  <a:schemeClr val="tx1"/>
                </a:solidFill>
                <a:latin typeface="微软雅黑" panose="020B0503020204020204" pitchFamily="34" charset="-122"/>
                <a:ea typeface="微软雅黑" panose="020B0503020204020204" pitchFamily="34" charset="-122"/>
              </a:defRPr>
            </a:lvl3pPr>
            <a:lvl4pPr marL="952500" indent="-217805" algn="l" rtl="0" eaLnBrk="0" fontAlgn="base" hangingPunct="0">
              <a:spcBef>
                <a:spcPct val="20000"/>
              </a:spcBef>
              <a:spcAft>
                <a:spcPct val="0"/>
              </a:spcAft>
              <a:buClr>
                <a:schemeClr val="accent2"/>
              </a:buClr>
              <a:buFont typeface="Wingdings" panose="05000000000000000000" pitchFamily="2" charset="2"/>
              <a:buChar char="n"/>
              <a:defRPr sz="1350" b="0">
                <a:solidFill>
                  <a:schemeClr val="tx1"/>
                </a:solidFill>
                <a:latin typeface="微软雅黑" panose="020B0503020204020204" pitchFamily="34" charset="-122"/>
                <a:ea typeface="微软雅黑" panose="020B0503020204020204" pitchFamily="34" charset="-122"/>
              </a:defRPr>
            </a:lvl4pPr>
            <a:lvl5pPr marL="1177925" indent="-224155" algn="l" rtl="0" eaLnBrk="0" fontAlgn="base" hangingPunct="0">
              <a:spcBef>
                <a:spcPct val="25000"/>
              </a:spcBef>
              <a:spcAft>
                <a:spcPct val="0"/>
              </a:spcAft>
              <a:buClr>
                <a:schemeClr val="accent2"/>
              </a:buClr>
              <a:buFont typeface="Wingdings" panose="05000000000000000000" pitchFamily="2" charset="2"/>
              <a:buChar char="§"/>
              <a:defRPr sz="1350" b="0">
                <a:solidFill>
                  <a:schemeClr val="tx1"/>
                </a:solidFill>
                <a:latin typeface="微软雅黑" panose="020B0503020204020204" pitchFamily="34" charset="-122"/>
                <a:ea typeface="微软雅黑" panose="020B0503020204020204" pitchFamily="34" charset="-122"/>
              </a:defRPr>
            </a:lvl5pPr>
            <a:lvl6pPr marL="1435100" indent="-224155" algn="l" rtl="0" fontAlgn="base">
              <a:spcBef>
                <a:spcPct val="25000"/>
              </a:spcBef>
              <a:spcAft>
                <a:spcPct val="0"/>
              </a:spcAft>
              <a:buClr>
                <a:schemeClr val="accent2"/>
              </a:buClr>
              <a:buFont typeface="Wingdings" panose="05000000000000000000" pitchFamily="2" charset="2"/>
              <a:buChar char="§"/>
              <a:defRPr sz="1125">
                <a:solidFill>
                  <a:schemeClr val="tx1"/>
                </a:solidFill>
                <a:latin typeface="+mn-lt"/>
                <a:ea typeface="+mn-ea"/>
              </a:defRPr>
            </a:lvl6pPr>
            <a:lvl7pPr marL="1692275" indent="-224155" algn="l" rtl="0" fontAlgn="base">
              <a:spcBef>
                <a:spcPct val="25000"/>
              </a:spcBef>
              <a:spcAft>
                <a:spcPct val="0"/>
              </a:spcAft>
              <a:buClr>
                <a:schemeClr val="accent2"/>
              </a:buClr>
              <a:buFont typeface="Wingdings" panose="05000000000000000000" pitchFamily="2" charset="2"/>
              <a:buChar char="§"/>
              <a:defRPr sz="1125">
                <a:solidFill>
                  <a:schemeClr val="tx1"/>
                </a:solidFill>
                <a:latin typeface="+mn-lt"/>
                <a:ea typeface="+mn-ea"/>
              </a:defRPr>
            </a:lvl7pPr>
            <a:lvl8pPr marL="1949450" indent="-224155" algn="l" rtl="0" fontAlgn="base">
              <a:spcBef>
                <a:spcPct val="25000"/>
              </a:spcBef>
              <a:spcAft>
                <a:spcPct val="0"/>
              </a:spcAft>
              <a:buClr>
                <a:schemeClr val="accent2"/>
              </a:buClr>
              <a:buFont typeface="Wingdings" panose="05000000000000000000" pitchFamily="2" charset="2"/>
              <a:buChar char="§"/>
              <a:defRPr sz="1125">
                <a:solidFill>
                  <a:schemeClr val="tx1"/>
                </a:solidFill>
                <a:latin typeface="+mn-lt"/>
                <a:ea typeface="+mn-ea"/>
              </a:defRPr>
            </a:lvl8pPr>
            <a:lvl9pPr marL="2206625" indent="-224155" algn="l" rtl="0" fontAlgn="base">
              <a:spcBef>
                <a:spcPct val="25000"/>
              </a:spcBef>
              <a:spcAft>
                <a:spcPct val="0"/>
              </a:spcAft>
              <a:buClr>
                <a:schemeClr val="accent2"/>
              </a:buClr>
              <a:buFont typeface="Wingdings" panose="05000000000000000000" pitchFamily="2" charset="2"/>
              <a:buChar char="§"/>
              <a:defRPr sz="1125">
                <a:solidFill>
                  <a:schemeClr val="tx1"/>
                </a:solidFill>
                <a:latin typeface="+mn-lt"/>
                <a:ea typeface="+mn-ea"/>
              </a:defRPr>
            </a:lvl9pPr>
          </a:lstStyle>
          <a:p>
            <a:pPr marL="0" indent="0" algn="ctr">
              <a:lnSpc>
                <a:spcPct val="200000"/>
              </a:lnSpc>
              <a:buNone/>
            </a:pPr>
            <a:r>
              <a:rPr lang="zh-CN" altLang="en-US" sz="2000" dirty="0">
                <a:solidFill>
                  <a:schemeClr val="accent6">
                    <a:lumMod val="75000"/>
                  </a:schemeClr>
                </a:solidFill>
              </a:rPr>
              <a:t>任何人</a:t>
            </a:r>
            <a:r>
              <a:rPr lang="zh-CN" altLang="en-US" sz="2000" dirty="0"/>
              <a:t>（高校校园网用户）</a:t>
            </a:r>
            <a:endParaRPr lang="en-US" altLang="zh-CN" sz="2000" dirty="0"/>
          </a:p>
          <a:p>
            <a:pPr marL="0" indent="0" algn="ctr">
              <a:lnSpc>
                <a:spcPct val="200000"/>
              </a:lnSpc>
              <a:buNone/>
            </a:pPr>
            <a:r>
              <a:rPr lang="zh-CN" altLang="en-US" sz="2000" dirty="0">
                <a:solidFill>
                  <a:schemeClr val="accent6">
                    <a:lumMod val="75000"/>
                  </a:schemeClr>
                </a:solidFill>
              </a:rPr>
              <a:t>任何时间</a:t>
            </a:r>
            <a:r>
              <a:rPr lang="zh-CN" altLang="en-US" sz="2000" dirty="0"/>
              <a:t>（白天、晚上、平时、节假日）</a:t>
            </a:r>
            <a:endParaRPr lang="en-US" altLang="zh-CN" sz="2000" dirty="0"/>
          </a:p>
          <a:p>
            <a:pPr marL="0" indent="0" algn="ctr">
              <a:lnSpc>
                <a:spcPct val="200000"/>
              </a:lnSpc>
              <a:buNone/>
            </a:pPr>
            <a:r>
              <a:rPr lang="zh-CN" altLang="en-US" sz="2000" dirty="0">
                <a:solidFill>
                  <a:schemeClr val="accent6">
                    <a:lumMod val="75000"/>
                  </a:schemeClr>
                </a:solidFill>
              </a:rPr>
              <a:t>任何地点</a:t>
            </a:r>
            <a:r>
              <a:rPr lang="zh-CN" altLang="en-US" sz="2000" dirty="0"/>
              <a:t>（学校、家里、出差路上、野外）</a:t>
            </a:r>
            <a:endParaRPr lang="en-US" altLang="zh-CN" sz="2000" dirty="0"/>
          </a:p>
          <a:p>
            <a:pPr marL="0" indent="0" algn="ctr">
              <a:lnSpc>
                <a:spcPct val="200000"/>
              </a:lnSpc>
              <a:buNone/>
            </a:pPr>
            <a:r>
              <a:rPr lang="zh-CN" altLang="en-US" sz="2000" dirty="0">
                <a:solidFill>
                  <a:schemeClr val="accent6">
                    <a:lumMod val="75000"/>
                  </a:schemeClr>
                </a:solidFill>
              </a:rPr>
              <a:t>任何联网形式</a:t>
            </a:r>
            <a:r>
              <a:rPr lang="zh-CN" altLang="en-US" sz="2000" dirty="0"/>
              <a:t>（手机流量、咖啡店</a:t>
            </a:r>
            <a:r>
              <a:rPr lang="en-US" altLang="zh-CN" sz="2000" dirty="0"/>
              <a:t>Wi-Fi</a:t>
            </a:r>
            <a:r>
              <a:rPr lang="zh-CN" altLang="en-US" sz="2000" dirty="0"/>
              <a:t>）</a:t>
            </a:r>
            <a:endParaRPr lang="en-US" altLang="zh-CN" sz="2000" dirty="0"/>
          </a:p>
          <a:p>
            <a:pPr marL="0" indent="0" algn="ctr">
              <a:lnSpc>
                <a:spcPct val="200000"/>
              </a:lnSpc>
              <a:buNone/>
            </a:pPr>
            <a:r>
              <a:rPr lang="zh-CN" altLang="en-US" sz="2000" dirty="0">
                <a:solidFill>
                  <a:schemeClr val="accent6">
                    <a:lumMod val="75000"/>
                  </a:schemeClr>
                </a:solidFill>
              </a:rPr>
              <a:t>可访问</a:t>
            </a:r>
            <a:r>
              <a:rPr lang="en-US" altLang="zh-CN" sz="2000" dirty="0">
                <a:solidFill>
                  <a:schemeClr val="accent6">
                    <a:lumMod val="75000"/>
                  </a:schemeClr>
                </a:solidFill>
              </a:rPr>
              <a:t>CARSI</a:t>
            </a:r>
            <a:r>
              <a:rPr lang="zh-CN" altLang="en-US" sz="2000" dirty="0">
                <a:solidFill>
                  <a:schemeClr val="accent6">
                    <a:lumMod val="75000"/>
                  </a:schemeClr>
                </a:solidFill>
              </a:rPr>
              <a:t>应用系统</a:t>
            </a:r>
            <a:r>
              <a:rPr lang="en-US" altLang="zh-CN" sz="2000" dirty="0">
                <a:solidFill>
                  <a:schemeClr val="accent6">
                    <a:lumMod val="75000"/>
                  </a:schemeClr>
                </a:solidFill>
              </a:rPr>
              <a:t>/</a:t>
            </a:r>
            <a:r>
              <a:rPr lang="zh-CN" altLang="en-US" sz="2000" dirty="0">
                <a:solidFill>
                  <a:schemeClr val="accent6">
                    <a:lumMod val="75000"/>
                  </a:schemeClr>
                </a:solidFill>
              </a:rPr>
              <a:t>服务</a:t>
            </a:r>
            <a:endParaRPr lang="en-US" sz="2000" dirty="0">
              <a:solidFill>
                <a:schemeClr val="accent6">
                  <a:lumMod val="7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CARSI</a:t>
            </a:r>
            <a:r>
              <a:rPr lang="zh-CN" altLang="en-US" dirty="0"/>
              <a:t>技术优势：安全</a:t>
            </a:r>
            <a:endParaRPr lang="zh-CN" altLang="en-US" dirty="0"/>
          </a:p>
        </p:txBody>
      </p:sp>
      <p:sp>
        <p:nvSpPr>
          <p:cNvPr id="3" name="内容占位符 2"/>
          <p:cNvSpPr>
            <a:spLocks noGrp="1"/>
          </p:cNvSpPr>
          <p:nvPr>
            <p:ph idx="1"/>
          </p:nvPr>
        </p:nvSpPr>
        <p:spPr/>
        <p:txBody>
          <a:bodyPr/>
          <a:lstStyle/>
          <a:p>
            <a:pPr>
              <a:lnSpc>
                <a:spcPct val="150000"/>
              </a:lnSpc>
            </a:pPr>
            <a:r>
              <a:rPr lang="zh-CN" altLang="en-US" sz="1800" dirty="0">
                <a:solidFill>
                  <a:schemeClr val="accent6">
                    <a:lumMod val="75000"/>
                  </a:schemeClr>
                </a:solidFill>
              </a:rPr>
              <a:t>安全认证：</a:t>
            </a:r>
            <a:endParaRPr lang="en-US" altLang="zh-CN" sz="1800" dirty="0">
              <a:solidFill>
                <a:schemeClr val="accent6">
                  <a:lumMod val="75000"/>
                </a:schemeClr>
              </a:solidFill>
            </a:endParaRPr>
          </a:p>
          <a:p>
            <a:pPr lvl="1">
              <a:lnSpc>
                <a:spcPct val="150000"/>
              </a:lnSpc>
            </a:pPr>
            <a:r>
              <a:rPr lang="zh-CN" altLang="en-US" sz="1600" dirty="0"/>
              <a:t>个人身份信息提交给本校登录页面，身份认证在本校完成</a:t>
            </a:r>
            <a:endParaRPr lang="en-US" altLang="zh-CN" sz="1600" dirty="0"/>
          </a:p>
          <a:p>
            <a:pPr>
              <a:lnSpc>
                <a:spcPct val="150000"/>
              </a:lnSpc>
            </a:pPr>
            <a:r>
              <a:rPr lang="zh-CN" altLang="en-US" sz="1800" dirty="0">
                <a:solidFill>
                  <a:schemeClr val="accent6">
                    <a:lumMod val="75000"/>
                  </a:schemeClr>
                </a:solidFill>
              </a:rPr>
              <a:t>个人信息安全：</a:t>
            </a:r>
            <a:endParaRPr lang="en-US" altLang="zh-CN" sz="1800" dirty="0">
              <a:solidFill>
                <a:schemeClr val="accent6">
                  <a:lumMod val="75000"/>
                </a:schemeClr>
              </a:solidFill>
            </a:endParaRPr>
          </a:p>
          <a:p>
            <a:pPr lvl="1">
              <a:lnSpc>
                <a:spcPct val="150000"/>
              </a:lnSpc>
            </a:pPr>
            <a:r>
              <a:rPr lang="zh-CN" altLang="en-US" sz="1600" dirty="0"/>
              <a:t>用户身份信息，存储在本校</a:t>
            </a:r>
            <a:endParaRPr lang="en-US" altLang="zh-CN" sz="1600" dirty="0"/>
          </a:p>
          <a:p>
            <a:pPr lvl="1">
              <a:lnSpc>
                <a:spcPct val="150000"/>
              </a:lnSpc>
            </a:pPr>
            <a:r>
              <a:rPr lang="zh-CN" altLang="en-US" sz="1600" dirty="0"/>
              <a:t>认证成功之后，</a:t>
            </a:r>
            <a:r>
              <a:rPr lang="en-US" altLang="zh-CN" sz="1600" dirty="0" err="1"/>
              <a:t>IdP</a:t>
            </a:r>
            <a:r>
              <a:rPr lang="zh-CN" altLang="en-US" sz="1600" dirty="0"/>
              <a:t>生成用户临时代码，传递给</a:t>
            </a:r>
            <a:r>
              <a:rPr lang="en-US" altLang="zh-CN" sz="1600" dirty="0"/>
              <a:t>SP</a:t>
            </a:r>
            <a:r>
              <a:rPr lang="zh-CN" altLang="en-US" sz="1600" dirty="0"/>
              <a:t>。</a:t>
            </a:r>
            <a:r>
              <a:rPr lang="en-US" altLang="zh-CN" sz="1600" dirty="0"/>
              <a:t>SP</a:t>
            </a:r>
            <a:r>
              <a:rPr lang="zh-CN" altLang="en-US" sz="1600" dirty="0"/>
              <a:t>不了解用户其他身份，可保护用户隐私。一组属性信息与一个用户临时代码对应，窃取后无价值。</a:t>
            </a:r>
            <a:endParaRPr lang="en-US" altLang="zh-CN" sz="1600" dirty="0"/>
          </a:p>
          <a:p>
            <a:pPr lvl="1">
              <a:lnSpc>
                <a:spcPct val="150000"/>
              </a:lnSpc>
            </a:pPr>
            <a:r>
              <a:rPr lang="zh-CN" altLang="en-US" sz="1600" dirty="0"/>
              <a:t>个人信息提交给</a:t>
            </a:r>
            <a:r>
              <a:rPr lang="en-US" altLang="zh-CN" sz="1600" dirty="0"/>
              <a:t>SP</a:t>
            </a:r>
            <a:r>
              <a:rPr lang="zh-CN" altLang="en-US" sz="1600" dirty="0"/>
              <a:t>使用之前，需用户本人确认同意使用</a:t>
            </a:r>
            <a:endParaRPr lang="en-US" altLang="zh-CN" sz="1600" dirty="0"/>
          </a:p>
          <a:p>
            <a:pPr lvl="1">
              <a:lnSpc>
                <a:spcPct val="150000"/>
              </a:lnSpc>
            </a:pPr>
            <a:r>
              <a:rPr lang="en-US" altLang="zh-CN" sz="1600" dirty="0" err="1"/>
              <a:t>IdP</a:t>
            </a:r>
            <a:r>
              <a:rPr lang="zh-CN" altLang="en-US" sz="1600" dirty="0"/>
              <a:t>系统保留用户代码和用户真实</a:t>
            </a:r>
            <a:r>
              <a:rPr lang="en-US" altLang="zh-CN" sz="1600" dirty="0"/>
              <a:t>id</a:t>
            </a:r>
            <a:r>
              <a:rPr lang="zh-CN" altLang="en-US" sz="1600" dirty="0"/>
              <a:t>对应关系，必要时可回溯</a:t>
            </a:r>
            <a:endParaRPr lang="zh-CN" altLang="en-US" sz="1600" dirty="0"/>
          </a:p>
          <a:p>
            <a:pPr>
              <a:lnSpc>
                <a:spcPct val="150000"/>
              </a:lnSpc>
            </a:pPr>
            <a:r>
              <a:rPr lang="en-US" altLang="zh-CN" sz="1800" dirty="0" err="1">
                <a:solidFill>
                  <a:schemeClr val="accent6">
                    <a:lumMod val="75000"/>
                  </a:schemeClr>
                </a:solidFill>
              </a:rPr>
              <a:t>IdP</a:t>
            </a:r>
            <a:r>
              <a:rPr lang="zh-CN" altLang="en-US" sz="1800" dirty="0">
                <a:solidFill>
                  <a:schemeClr val="accent6">
                    <a:lumMod val="75000"/>
                  </a:schemeClr>
                </a:solidFill>
              </a:rPr>
              <a:t>和</a:t>
            </a:r>
            <a:r>
              <a:rPr lang="en-US" altLang="zh-CN" sz="1800" dirty="0">
                <a:solidFill>
                  <a:schemeClr val="accent6">
                    <a:lumMod val="75000"/>
                  </a:schemeClr>
                </a:solidFill>
              </a:rPr>
              <a:t>SP</a:t>
            </a:r>
            <a:r>
              <a:rPr lang="zh-CN" altLang="en-US" sz="1800" dirty="0">
                <a:solidFill>
                  <a:schemeClr val="accent6">
                    <a:lumMod val="75000"/>
                  </a:schemeClr>
                </a:solidFill>
              </a:rPr>
              <a:t>防伪冒：</a:t>
            </a:r>
            <a:endParaRPr lang="en-US" altLang="zh-CN" sz="1800" dirty="0">
              <a:solidFill>
                <a:schemeClr val="accent6">
                  <a:lumMod val="75000"/>
                </a:schemeClr>
              </a:solidFill>
            </a:endParaRPr>
          </a:p>
          <a:p>
            <a:pPr lvl="1">
              <a:lnSpc>
                <a:spcPct val="150000"/>
              </a:lnSpc>
            </a:pPr>
            <a:r>
              <a:rPr lang="zh-CN" altLang="en-US" sz="1600" dirty="0"/>
              <a:t>提前本地存储的</a:t>
            </a:r>
            <a:r>
              <a:rPr lang="en-US" altLang="zh-CN" sz="1600" dirty="0"/>
              <a:t>metadata</a:t>
            </a:r>
            <a:r>
              <a:rPr lang="zh-CN" altLang="en-US" sz="1600" dirty="0"/>
              <a:t>文件，可以找到通信对端的基本信息</a:t>
            </a:r>
            <a:endParaRPr lang="zh-CN" altLang="en-US" sz="1600" dirty="0"/>
          </a:p>
          <a:p>
            <a:pPr lvl="1">
              <a:lnSpc>
                <a:spcPct val="150000"/>
              </a:lnSpc>
            </a:pPr>
            <a:r>
              <a:rPr lang="zh-CN" altLang="en-US" sz="1600" dirty="0"/>
              <a:t>双向证书认证保证任何一对</a:t>
            </a:r>
            <a:r>
              <a:rPr lang="en-US" altLang="zh-CN" sz="1600" dirty="0" err="1"/>
              <a:t>IdP</a:t>
            </a:r>
            <a:r>
              <a:rPr lang="zh-CN" altLang="en-US" sz="1600" dirty="0"/>
              <a:t>和</a:t>
            </a:r>
            <a:r>
              <a:rPr lang="en-US" altLang="zh-CN" sz="1600" dirty="0"/>
              <a:t>SP</a:t>
            </a:r>
            <a:r>
              <a:rPr lang="zh-CN" altLang="en-US" sz="1600" dirty="0"/>
              <a:t>之间的互相认定</a:t>
            </a:r>
            <a:endParaRPr lang="en-US" altLang="zh-CN" sz="1600" dirty="0">
              <a:solidFill>
                <a:schemeClr val="accent6">
                  <a:lumMod val="75000"/>
                </a:schemeClr>
              </a:solidFill>
            </a:endParaRPr>
          </a:p>
        </p:txBody>
      </p:sp>
      <p:sp>
        <p:nvSpPr>
          <p:cNvPr id="4" name="灯片编号占位符 3"/>
          <p:cNvSpPr>
            <a:spLocks noGrp="1"/>
          </p:cNvSpPr>
          <p:nvPr>
            <p:ph type="sldNum" sz="quarter" idx="12"/>
          </p:nvPr>
        </p:nvSpPr>
        <p:spPr/>
        <p:txBody>
          <a:bodyPr/>
          <a:lstStyle/>
          <a:p>
            <a:pPr>
              <a:defRPr/>
            </a:pPr>
            <a:fld id="{8B55262D-5020-47F2-A423-850854D56077}" type="slidenum">
              <a:rPr lang="en-US" altLang="zh-CN" smtClean="0"/>
            </a:fld>
            <a:endParaRPr lang="en-US" altLang="zh-C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400" dirty="0">
                <a:latin typeface="微软雅黑" panose="020B0503020204020204" pitchFamily="34" charset="-122"/>
                <a:ea typeface="微软雅黑" panose="020B0503020204020204" pitchFamily="34" charset="-122"/>
              </a:rPr>
              <a:t>CARSI</a:t>
            </a:r>
            <a:r>
              <a:rPr lang="zh-CN" altLang="en-US" sz="2400" dirty="0">
                <a:latin typeface="微软雅黑" panose="020B0503020204020204" pitchFamily="34" charset="-122"/>
                <a:ea typeface="微软雅黑" panose="020B0503020204020204" pitchFamily="34" charset="-122"/>
              </a:rPr>
              <a:t>技术优势：认证和授权分离</a:t>
            </a:r>
            <a:endParaRPr lang="zh-CN" altLang="en-US" sz="2400" dirty="0">
              <a:latin typeface="微软雅黑" panose="020B0503020204020204" pitchFamily="34" charset="-122"/>
              <a:ea typeface="微软雅黑" panose="020B0503020204020204" pitchFamily="34" charset="-122"/>
            </a:endParaRPr>
          </a:p>
        </p:txBody>
      </p:sp>
      <p:sp>
        <p:nvSpPr>
          <p:cNvPr id="6" name="内容占位符 5"/>
          <p:cNvSpPr>
            <a:spLocks noGrp="1"/>
          </p:cNvSpPr>
          <p:nvPr>
            <p:ph sz="half" idx="1"/>
          </p:nvPr>
        </p:nvSpPr>
        <p:spPr>
          <a:xfrm>
            <a:off x="566737" y="1484785"/>
            <a:ext cx="4216873" cy="2252464"/>
          </a:xfrm>
        </p:spPr>
        <p:txBody>
          <a:bodyPr/>
          <a:lstStyle/>
          <a:p>
            <a:pPr>
              <a:lnSpc>
                <a:spcPct val="150000"/>
              </a:lnSpc>
            </a:pPr>
            <a:r>
              <a:rPr lang="zh-CN" altLang="en-US" sz="1600" dirty="0">
                <a:latin typeface="微软雅黑" panose="020B0503020204020204" pitchFamily="34" charset="-122"/>
                <a:ea typeface="微软雅黑" panose="020B0503020204020204" pitchFamily="34" charset="-122"/>
              </a:rPr>
              <a:t>灵活的访问控制</a:t>
            </a:r>
            <a:endParaRPr lang="en-US" altLang="zh-CN" sz="1600" dirty="0">
              <a:latin typeface="微软雅黑" panose="020B0503020204020204" pitchFamily="34" charset="-122"/>
              <a:ea typeface="微软雅黑" panose="020B0503020204020204" pitchFamily="34" charset="-122"/>
            </a:endParaRPr>
          </a:p>
          <a:p>
            <a:pPr lvl="1">
              <a:lnSpc>
                <a:spcPct val="150000"/>
              </a:lnSpc>
            </a:pPr>
            <a:r>
              <a:rPr lang="zh-CN" altLang="en-US" sz="1200" dirty="0">
                <a:latin typeface="微软雅黑" panose="020B0503020204020204" pitchFamily="34" charset="-122"/>
                <a:ea typeface="微软雅黑" panose="020B0503020204020204" pitchFamily="34" charset="-122"/>
              </a:rPr>
              <a:t>认证：</a:t>
            </a:r>
            <a:r>
              <a:rPr lang="en-US" altLang="zh-CN" sz="1200" dirty="0" err="1">
                <a:latin typeface="微软雅黑" panose="020B0503020204020204" pitchFamily="34" charset="-122"/>
                <a:ea typeface="微软雅黑" panose="020B0503020204020204" pitchFamily="34" charset="-122"/>
              </a:rPr>
              <a:t>IdP</a:t>
            </a:r>
            <a:r>
              <a:rPr lang="zh-CN" altLang="en-US" sz="1200" dirty="0">
                <a:latin typeface="微软雅黑" panose="020B0503020204020204" pitchFamily="34" charset="-122"/>
                <a:ea typeface="微软雅黑" panose="020B0503020204020204" pitchFamily="34" charset="-122"/>
              </a:rPr>
              <a:t>端单独完成</a:t>
            </a:r>
            <a:endParaRPr lang="en-US" altLang="zh-CN" sz="1200" dirty="0">
              <a:latin typeface="微软雅黑" panose="020B0503020204020204" pitchFamily="34" charset="-122"/>
              <a:ea typeface="微软雅黑" panose="020B0503020204020204" pitchFamily="34" charset="-122"/>
            </a:endParaRPr>
          </a:p>
          <a:p>
            <a:pPr lvl="1">
              <a:lnSpc>
                <a:spcPct val="150000"/>
              </a:lnSpc>
            </a:pPr>
            <a:r>
              <a:rPr lang="en-US" altLang="zh-CN" sz="1200" dirty="0" err="1">
                <a:latin typeface="微软雅黑" panose="020B0503020204020204" pitchFamily="34" charset="-122"/>
                <a:ea typeface="微软雅黑" panose="020B0503020204020204" pitchFamily="34" charset="-122"/>
              </a:rPr>
              <a:t>IdP</a:t>
            </a:r>
            <a:r>
              <a:rPr lang="zh-CN" altLang="en-US" sz="1200" dirty="0">
                <a:latin typeface="微软雅黑" panose="020B0503020204020204" pitchFamily="34" charset="-122"/>
                <a:ea typeface="微软雅黑" panose="020B0503020204020204" pitchFamily="34" charset="-122"/>
              </a:rPr>
              <a:t>端释放属性，</a:t>
            </a:r>
            <a:r>
              <a:rPr lang="en-US" altLang="zh-CN" sz="1200" dirty="0">
                <a:latin typeface="微软雅黑" panose="020B0503020204020204" pitchFamily="34" charset="-122"/>
                <a:ea typeface="微软雅黑" panose="020B0503020204020204" pitchFamily="34" charset="-122"/>
              </a:rPr>
              <a:t>SP</a:t>
            </a:r>
            <a:r>
              <a:rPr lang="zh-CN" altLang="en-US" sz="1200" dirty="0">
                <a:latin typeface="微软雅黑" panose="020B0503020204020204" pitchFamily="34" charset="-122"/>
                <a:ea typeface="微软雅黑" panose="020B0503020204020204" pitchFamily="34" charset="-122"/>
              </a:rPr>
              <a:t>端使用属性</a:t>
            </a:r>
            <a:endParaRPr lang="en-US" altLang="zh-CN" sz="1200" dirty="0">
              <a:latin typeface="微软雅黑" panose="020B0503020204020204" pitchFamily="34" charset="-122"/>
              <a:ea typeface="微软雅黑" panose="020B0503020204020204" pitchFamily="34" charset="-122"/>
            </a:endParaRPr>
          </a:p>
          <a:p>
            <a:pPr lvl="1">
              <a:lnSpc>
                <a:spcPct val="150000"/>
              </a:lnSpc>
            </a:pPr>
            <a:r>
              <a:rPr lang="zh-CN" altLang="en-US" sz="1200" dirty="0">
                <a:latin typeface="微软雅黑" panose="020B0503020204020204" pitchFamily="34" charset="-122"/>
                <a:ea typeface="微软雅黑" panose="020B0503020204020204" pitchFamily="34" charset="-122"/>
              </a:rPr>
              <a:t>访问控制：依托于属性传递，由</a:t>
            </a:r>
            <a:r>
              <a:rPr lang="en-US" altLang="zh-CN" sz="1200" dirty="0">
                <a:latin typeface="微软雅黑" panose="020B0503020204020204" pitchFamily="34" charset="-122"/>
                <a:ea typeface="微软雅黑" panose="020B0503020204020204" pitchFamily="34" charset="-122"/>
              </a:rPr>
              <a:t>SP</a:t>
            </a:r>
            <a:r>
              <a:rPr lang="zh-CN" altLang="en-US" sz="1200" dirty="0">
                <a:latin typeface="微软雅黑" panose="020B0503020204020204" pitchFamily="34" charset="-122"/>
                <a:ea typeface="微软雅黑" panose="020B0503020204020204" pitchFamily="34" charset="-122"/>
              </a:rPr>
              <a:t>完成用户授权</a:t>
            </a:r>
            <a:endParaRPr lang="en-US" altLang="zh-CN" sz="1200"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sz="half" idx="2"/>
          </p:nvPr>
        </p:nvSpPr>
        <p:spPr>
          <a:xfrm>
            <a:off x="4355976" y="1484784"/>
            <a:ext cx="4680520" cy="2460017"/>
          </a:xfrm>
        </p:spPr>
        <p:txBody>
          <a:bodyPr/>
          <a:lstStyle/>
          <a:p>
            <a:pPr>
              <a:lnSpc>
                <a:spcPct val="150000"/>
              </a:lnSpc>
            </a:pPr>
            <a:r>
              <a:rPr lang="zh-CN" altLang="en-US" sz="1600" dirty="0">
                <a:latin typeface="微软雅黑" panose="020B0503020204020204" pitchFamily="34" charset="-122"/>
                <a:ea typeface="微软雅黑" panose="020B0503020204020204" pitchFamily="34" charset="-122"/>
              </a:rPr>
              <a:t>属性集</a:t>
            </a:r>
            <a:endParaRPr lang="en-US" altLang="zh-CN" sz="1600" dirty="0">
              <a:latin typeface="微软雅黑" panose="020B0503020204020204" pitchFamily="34" charset="-122"/>
              <a:ea typeface="微软雅黑" panose="020B0503020204020204" pitchFamily="34" charset="-122"/>
            </a:endParaRPr>
          </a:p>
          <a:p>
            <a:pPr lvl="1">
              <a:lnSpc>
                <a:spcPct val="150000"/>
              </a:lnSpc>
            </a:pPr>
            <a:r>
              <a:rPr lang="en-US" altLang="zh-CN" sz="1200" dirty="0" err="1">
                <a:latin typeface="微软雅黑" panose="020B0503020204020204" pitchFamily="34" charset="-122"/>
                <a:ea typeface="微软雅黑" panose="020B0503020204020204" pitchFamily="34" charset="-122"/>
              </a:rPr>
              <a:t>eduPersonScopedAffiliation</a:t>
            </a:r>
            <a:r>
              <a:rPr lang="zh-CN" altLang="en-US" sz="1200" dirty="0">
                <a:latin typeface="微软雅黑" panose="020B0503020204020204" pitchFamily="34" charset="-122"/>
                <a:ea typeface="微软雅黑" panose="020B0503020204020204" pitchFamily="34" charset="-122"/>
              </a:rPr>
              <a:t>（核心属性），取值：</a:t>
            </a:r>
            <a:r>
              <a:rPr lang="en-US" altLang="zh-CN" sz="1200" dirty="0">
                <a:latin typeface="微软雅黑" panose="020B0503020204020204" pitchFamily="34" charset="-122"/>
                <a:ea typeface="微软雅黑" panose="020B0503020204020204" pitchFamily="34" charset="-122"/>
              </a:rPr>
              <a:t>faculty</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student</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staff……</a:t>
            </a:r>
            <a:endParaRPr lang="en-US" altLang="zh-CN" sz="1200" dirty="0">
              <a:latin typeface="微软雅黑" panose="020B0503020204020204" pitchFamily="34" charset="-122"/>
              <a:ea typeface="微软雅黑" panose="020B0503020204020204" pitchFamily="34" charset="-122"/>
            </a:endParaRPr>
          </a:p>
          <a:p>
            <a:pPr lvl="1">
              <a:lnSpc>
                <a:spcPct val="150000"/>
              </a:lnSpc>
            </a:pPr>
            <a:r>
              <a:rPr lang="en-US" altLang="zh-CN" sz="1200" dirty="0">
                <a:latin typeface="微软雅黑" panose="020B0503020204020204" pitchFamily="34" charset="-122"/>
                <a:ea typeface="微软雅黑" panose="020B0503020204020204" pitchFamily="34" charset="-122"/>
              </a:rPr>
              <a:t>pairwise-id</a:t>
            </a:r>
            <a:r>
              <a:rPr lang="zh-CN" altLang="en-US" sz="1200" dirty="0">
                <a:latin typeface="微软雅黑" panose="020B0503020204020204" pitchFamily="34" charset="-122"/>
                <a:ea typeface="微软雅黑" panose="020B0503020204020204" pitchFamily="34" charset="-122"/>
              </a:rPr>
              <a:t>（推荐属性，替代</a:t>
            </a:r>
            <a:r>
              <a:rPr lang="en-US" altLang="zh-CN" sz="1200" dirty="0" err="1">
                <a:latin typeface="微软雅黑" panose="020B0503020204020204" pitchFamily="34" charset="-122"/>
                <a:ea typeface="微软雅黑" panose="020B0503020204020204" pitchFamily="34" charset="-122"/>
              </a:rPr>
              <a:t>eduPersonTargetedID</a:t>
            </a:r>
            <a:r>
              <a:rPr lang="zh-CN" altLang="en-US" sz="1200" dirty="0">
                <a:latin typeface="微软雅黑" panose="020B0503020204020204" pitchFamily="34" charset="-122"/>
                <a:ea typeface="微软雅黑" panose="020B0503020204020204" pitchFamily="34" charset="-122"/>
              </a:rPr>
              <a:t>），永久、可读性不强的用户唯一</a:t>
            </a:r>
            <a:r>
              <a:rPr lang="en-US" altLang="zh-CN" sz="1200" dirty="0">
                <a:latin typeface="微软雅黑" panose="020B0503020204020204" pitchFamily="34" charset="-122"/>
                <a:ea typeface="微软雅黑" panose="020B0503020204020204" pitchFamily="34" charset="-122"/>
              </a:rPr>
              <a:t>id</a:t>
            </a:r>
            <a:endParaRPr lang="en-US" altLang="zh-CN" sz="1200" dirty="0">
              <a:latin typeface="微软雅黑" panose="020B0503020204020204" pitchFamily="34" charset="-122"/>
              <a:ea typeface="微软雅黑" panose="020B0503020204020204" pitchFamily="34" charset="-122"/>
            </a:endParaRPr>
          </a:p>
          <a:p>
            <a:pPr lvl="1">
              <a:lnSpc>
                <a:spcPct val="150000"/>
              </a:lnSpc>
            </a:pPr>
            <a:r>
              <a:rPr lang="en-US" altLang="zh-CN" sz="1200" dirty="0" err="1">
                <a:latin typeface="微软雅黑" panose="020B0503020204020204" pitchFamily="34" charset="-122"/>
                <a:ea typeface="微软雅黑" panose="020B0503020204020204" pitchFamily="34" charset="-122"/>
              </a:rPr>
              <a:t>eduPersonTargetedID</a:t>
            </a:r>
            <a:r>
              <a:rPr lang="zh-CN" altLang="en-US" sz="1200" dirty="0">
                <a:latin typeface="微软雅黑" panose="020B0503020204020204" pitchFamily="34" charset="-122"/>
                <a:ea typeface="微软雅黑" panose="020B0503020204020204" pitchFamily="34" charset="-122"/>
              </a:rPr>
              <a:t>（推荐属性，弃用），永久、可读性不强的用户唯一</a:t>
            </a:r>
            <a:r>
              <a:rPr lang="en-US" altLang="zh-CN" sz="1200" dirty="0">
                <a:latin typeface="微软雅黑" panose="020B0503020204020204" pitchFamily="34" charset="-122"/>
                <a:ea typeface="微软雅黑" panose="020B0503020204020204" pitchFamily="34" charset="-122"/>
              </a:rPr>
              <a:t>id</a:t>
            </a:r>
            <a:endParaRPr lang="en-US" altLang="zh-CN" sz="1200" dirty="0">
              <a:latin typeface="微软雅黑" panose="020B0503020204020204" pitchFamily="34" charset="-122"/>
              <a:ea typeface="微软雅黑" panose="020B0503020204020204" pitchFamily="34" charset="-122"/>
            </a:endParaRPr>
          </a:p>
          <a:p>
            <a:pPr lvl="1">
              <a:lnSpc>
                <a:spcPct val="150000"/>
              </a:lnSpc>
            </a:pPr>
            <a:r>
              <a:rPr lang="en-US" altLang="zh-CN" sz="1200" dirty="0" err="1">
                <a:latin typeface="微软雅黑" panose="020B0503020204020204" pitchFamily="34" charset="-122"/>
                <a:ea typeface="微软雅黑" panose="020B0503020204020204" pitchFamily="34" charset="-122"/>
              </a:rPr>
              <a:t>eduPersonEntitlement</a:t>
            </a:r>
            <a:r>
              <a:rPr lang="zh-CN" altLang="en-US" sz="1200" dirty="0">
                <a:latin typeface="微软雅黑" panose="020B0503020204020204" pitchFamily="34" charset="-122"/>
                <a:ea typeface="微软雅黑" panose="020B0503020204020204" pitchFamily="34" charset="-122"/>
              </a:rPr>
              <a:t>（推荐属性），释放给某些</a:t>
            </a:r>
            <a:r>
              <a:rPr lang="en-US" altLang="zh-CN" sz="1200" dirty="0">
                <a:latin typeface="微软雅黑" panose="020B0503020204020204" pitchFamily="34" charset="-122"/>
                <a:ea typeface="微软雅黑" panose="020B0503020204020204" pitchFamily="34" charset="-122"/>
              </a:rPr>
              <a:t>SP</a:t>
            </a:r>
            <a:r>
              <a:rPr lang="zh-CN" altLang="en-US" sz="1200" dirty="0">
                <a:latin typeface="微软雅黑" panose="020B0503020204020204" pitchFamily="34" charset="-122"/>
                <a:ea typeface="微软雅黑" panose="020B0503020204020204" pitchFamily="34" charset="-122"/>
              </a:rPr>
              <a:t>，值为“</a:t>
            </a:r>
            <a:r>
              <a:rPr lang="en-US" altLang="zh-CN" sz="1200" dirty="0">
                <a:latin typeface="微软雅黑" panose="020B0503020204020204" pitchFamily="34" charset="-122"/>
                <a:ea typeface="微软雅黑" panose="020B0503020204020204" pitchFamily="34" charset="-122"/>
              </a:rPr>
              <a:t>common-lib-terms</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12"/>
          </p:nvPr>
        </p:nvSpPr>
        <p:spPr/>
        <p:txBody>
          <a:bodyPr/>
          <a:lstStyle/>
          <a:p>
            <a:pPr>
              <a:defRPr/>
            </a:pPr>
            <a:fld id="{A853ACC4-BD7E-4A7B-BF51-4E2BE0F77D06}" type="slidenum">
              <a:rPr lang="en-US" altLang="zh-CN" smtClean="0"/>
            </a:fld>
            <a:endParaRPr lang="en-US" altLang="zh-CN"/>
          </a:p>
        </p:txBody>
      </p:sp>
      <p:pic>
        <p:nvPicPr>
          <p:cNvPr id="7" name="图片 6"/>
          <p:cNvPicPr>
            <a:picLocks noChangeAspect="1"/>
          </p:cNvPicPr>
          <p:nvPr/>
        </p:nvPicPr>
        <p:blipFill>
          <a:blip r:embed="rId1"/>
          <a:stretch>
            <a:fillRect/>
          </a:stretch>
        </p:blipFill>
        <p:spPr>
          <a:xfrm>
            <a:off x="1639175" y="4369970"/>
            <a:ext cx="5703725" cy="235150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CARSI</a:t>
            </a:r>
            <a:r>
              <a:rPr lang="zh-CN" altLang="en-US" dirty="0"/>
              <a:t>技术优势：国际化</a:t>
            </a:r>
            <a:endParaRPr lang="zh-CN" altLang="en-US" dirty="0"/>
          </a:p>
        </p:txBody>
      </p:sp>
      <p:sp>
        <p:nvSpPr>
          <p:cNvPr id="4" name="灯片编号占位符 3"/>
          <p:cNvSpPr>
            <a:spLocks noGrp="1"/>
          </p:cNvSpPr>
          <p:nvPr>
            <p:ph type="sldNum" sz="quarter" idx="12"/>
          </p:nvPr>
        </p:nvSpPr>
        <p:spPr>
          <a:xfrm>
            <a:off x="5899485" y="5999162"/>
            <a:ext cx="1981200" cy="476250"/>
          </a:xfrm>
        </p:spPr>
        <p:txBody>
          <a:bodyPr/>
          <a:lstStyle/>
          <a:p>
            <a:pPr>
              <a:defRPr/>
            </a:pPr>
            <a:fld id="{8B55262D-5020-47F2-A423-850854D56077}" type="slidenum">
              <a:rPr lang="en-US" altLang="zh-CN" smtClean="0"/>
            </a:fld>
            <a:endParaRPr lang="en-US" altLang="zh-CN"/>
          </a:p>
        </p:txBody>
      </p:sp>
      <p:sp>
        <p:nvSpPr>
          <p:cNvPr id="5" name="内容占位符 4"/>
          <p:cNvSpPr>
            <a:spLocks noGrp="1"/>
          </p:cNvSpPr>
          <p:nvPr>
            <p:ph idx="1"/>
          </p:nvPr>
        </p:nvSpPr>
        <p:spPr/>
        <p:txBody>
          <a:bodyPr/>
          <a:lstStyle/>
          <a:p>
            <a:pPr>
              <a:lnSpc>
                <a:spcPct val="150000"/>
              </a:lnSpc>
            </a:pPr>
            <a:r>
              <a:rPr lang="zh-CN" altLang="en-US" sz="2000" dirty="0"/>
              <a:t>全球身份认证联盟</a:t>
            </a:r>
            <a:r>
              <a:rPr lang="en-US" altLang="zh-CN" sz="2000" dirty="0" err="1"/>
              <a:t>eduGAIN</a:t>
            </a:r>
            <a:r>
              <a:rPr lang="zh-CN" altLang="en-US" sz="2000" dirty="0"/>
              <a:t>会员单位</a:t>
            </a:r>
            <a:endParaRPr lang="en-US" altLang="zh-CN" sz="2000" dirty="0"/>
          </a:p>
          <a:p>
            <a:pPr>
              <a:lnSpc>
                <a:spcPct val="150000"/>
              </a:lnSpc>
            </a:pPr>
            <a:r>
              <a:rPr lang="en-US" altLang="zh-CN" sz="2000" dirty="0" err="1"/>
              <a:t>eduGAIN</a:t>
            </a:r>
            <a:r>
              <a:rPr lang="zh-CN" altLang="en-US" sz="2000" dirty="0"/>
              <a:t>：欧盟发起，覆盖</a:t>
            </a:r>
            <a:r>
              <a:rPr lang="en-US" altLang="zh-CN" sz="2000" dirty="0"/>
              <a:t>74</a:t>
            </a:r>
            <a:r>
              <a:rPr lang="zh-CN" altLang="en-US" sz="2000" dirty="0"/>
              <a:t>个国家和地区</a:t>
            </a:r>
            <a:endParaRPr lang="zh-CN" altLang="en-US" sz="2000" dirty="0"/>
          </a:p>
          <a:p>
            <a:pPr>
              <a:lnSpc>
                <a:spcPct val="150000"/>
              </a:lnSpc>
            </a:pPr>
            <a:r>
              <a:rPr lang="en-US" altLang="zh-CN" sz="2000" dirty="0"/>
              <a:t>CARSI</a:t>
            </a:r>
            <a:r>
              <a:rPr lang="zh-CN" altLang="en-US" sz="2000" dirty="0"/>
              <a:t>机构用户可以简单接入</a:t>
            </a:r>
            <a:r>
              <a:rPr lang="en-US" altLang="zh-CN" sz="2000" dirty="0" err="1"/>
              <a:t>eduGAIN</a:t>
            </a:r>
            <a:r>
              <a:rPr lang="zh-CN" altLang="en-US" sz="2000" dirty="0"/>
              <a:t>资源，无需更多调试</a:t>
            </a:r>
            <a:endParaRPr lang="zh-CN" altLang="en-US" sz="2000" dirty="0"/>
          </a:p>
          <a:p>
            <a:pPr>
              <a:lnSpc>
                <a:spcPct val="150000"/>
              </a:lnSpc>
            </a:pPr>
            <a:r>
              <a:rPr lang="en-US" altLang="zh-CN" sz="2000" dirty="0"/>
              <a:t>CARSI</a:t>
            </a:r>
            <a:r>
              <a:rPr lang="zh-CN" altLang="en-US" sz="2000" dirty="0"/>
              <a:t>资源可以简单服务</a:t>
            </a:r>
            <a:r>
              <a:rPr lang="en-US" altLang="zh-CN" sz="2000" dirty="0" err="1"/>
              <a:t>eduGAIN</a:t>
            </a:r>
            <a:r>
              <a:rPr lang="zh-CN" altLang="en-US" sz="2000" dirty="0"/>
              <a:t>机构用户，无需更多调试</a:t>
            </a:r>
            <a:endParaRPr lang="zh-CN" altLang="en-US" sz="2000" dirty="0"/>
          </a:p>
          <a:p>
            <a:endParaRPr lang="zh-CN" altLang="en-US" sz="2000" dirty="0"/>
          </a:p>
        </p:txBody>
      </p:sp>
      <p:pic>
        <p:nvPicPr>
          <p:cNvPr id="6" name="内容占位符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95536" y="3573016"/>
            <a:ext cx="8707325" cy="2902442"/>
          </a:xfrm>
          <a:prstGeom prst="rect">
            <a:avLst/>
          </a:prstGeom>
        </p:spPr>
      </p:pic>
      <p:sp>
        <p:nvSpPr>
          <p:cNvPr id="7" name="文本框 6"/>
          <p:cNvSpPr txBox="1"/>
          <p:nvPr/>
        </p:nvSpPr>
        <p:spPr>
          <a:xfrm>
            <a:off x="2896898" y="4210302"/>
            <a:ext cx="2033249" cy="1754326"/>
          </a:xfrm>
          <a:prstGeom prst="rect">
            <a:avLst/>
          </a:prstGeom>
          <a:solidFill>
            <a:schemeClr val="bg1"/>
          </a:solidFill>
        </p:spPr>
        <p:txBody>
          <a:bodyPr wrap="square" rtlCol="0">
            <a:spAutoFit/>
          </a:bodyPr>
          <a:lstStyle/>
          <a:p>
            <a:pPr algn="ctr"/>
            <a:endParaRPr lang="en-US" altLang="zh-CN" sz="3200" dirty="0">
              <a:solidFill>
                <a:srgbClr val="FF8B00"/>
              </a:solidFill>
              <a:latin typeface="Arial Black" panose="020B0A04020102020204" pitchFamily="34" charset="0"/>
            </a:endParaRPr>
          </a:p>
          <a:p>
            <a:pPr algn="ctr"/>
            <a:r>
              <a:rPr lang="en-US" altLang="zh-CN" sz="2800" dirty="0" err="1">
                <a:solidFill>
                  <a:srgbClr val="FF8B00"/>
                </a:solidFill>
                <a:latin typeface="Arial Black" panose="020B0A04020102020204" pitchFamily="34" charset="0"/>
              </a:rPr>
              <a:t>eduGAIN</a:t>
            </a:r>
            <a:endParaRPr lang="en-US" altLang="zh-CN" sz="2800" dirty="0">
              <a:solidFill>
                <a:srgbClr val="FF8B00"/>
              </a:solidFill>
              <a:latin typeface="Arial Black" panose="020B0A04020102020204" pitchFamily="34" charset="0"/>
            </a:endParaRPr>
          </a:p>
          <a:p>
            <a:pPr algn="ctr"/>
            <a:r>
              <a:rPr lang="en-US" altLang="zh-CN" sz="4800" dirty="0">
                <a:latin typeface="Arial" panose="020B0604020202020204" pitchFamily="34" charset="0"/>
                <a:ea typeface="黑体" panose="02010609060101010101" pitchFamily="2" charset="-122"/>
                <a:cs typeface="Arial" panose="020B0604020202020204" pitchFamily="34" charset="0"/>
              </a:rPr>
              <a:t> </a:t>
            </a:r>
            <a:endParaRPr lang="zh-CN" altLang="en-US" sz="4800" dirty="0">
              <a:latin typeface="Arial" panose="020B0604020202020204" pitchFamily="34" charset="0"/>
              <a:ea typeface="黑体" panose="02010609060101010101" pitchFamily="2" charset="-122"/>
              <a:cs typeface="Arial" panose="020B0604020202020204" pitchFamily="34" charset="0"/>
            </a:endParaRPr>
          </a:p>
        </p:txBody>
      </p:sp>
      <p:sp>
        <p:nvSpPr>
          <p:cNvPr id="8" name="文本框 7"/>
          <p:cNvSpPr txBox="1"/>
          <p:nvPr/>
        </p:nvSpPr>
        <p:spPr>
          <a:xfrm>
            <a:off x="473733" y="6066087"/>
            <a:ext cx="2573296" cy="369332"/>
          </a:xfrm>
          <a:prstGeom prst="rect">
            <a:avLst/>
          </a:prstGeom>
          <a:noFill/>
        </p:spPr>
        <p:txBody>
          <a:bodyPr wrap="square" rtlCol="0">
            <a:spAutoFit/>
          </a:bodyPr>
          <a:lstStyle/>
          <a:p>
            <a:r>
              <a:rPr lang="en-US" altLang="zh-CN" b="0" dirty="0">
                <a:solidFill>
                  <a:srgbClr val="C00000"/>
                </a:solidFill>
                <a:latin typeface="+mj-ea"/>
                <a:ea typeface="+mj-ea"/>
                <a:cs typeface="Arial" panose="020B0604020202020204" pitchFamily="34" charset="0"/>
              </a:rPr>
              <a:t>4717</a:t>
            </a:r>
            <a:r>
              <a:rPr lang="zh-CN" altLang="en-US" b="0" dirty="0">
                <a:latin typeface="+mj-ea"/>
                <a:ea typeface="+mj-ea"/>
                <a:cs typeface="Arial" panose="020B0604020202020204" pitchFamily="34" charset="0"/>
              </a:rPr>
              <a:t>个机构用户（</a:t>
            </a:r>
            <a:r>
              <a:rPr lang="en-US" altLang="zh-CN" b="0" dirty="0" err="1">
                <a:latin typeface="+mj-ea"/>
                <a:ea typeface="+mj-ea"/>
                <a:cs typeface="Arial" panose="020B0604020202020204" pitchFamily="34" charset="0"/>
              </a:rPr>
              <a:t>IdP</a:t>
            </a:r>
            <a:r>
              <a:rPr lang="zh-CN" altLang="en-US" b="0" dirty="0">
                <a:latin typeface="+mj-ea"/>
                <a:ea typeface="+mj-ea"/>
                <a:cs typeface="Arial" panose="020B0604020202020204" pitchFamily="34" charset="0"/>
              </a:rPr>
              <a:t>）</a:t>
            </a:r>
            <a:endParaRPr lang="zh-CN" altLang="en-US" b="0" dirty="0">
              <a:latin typeface="+mj-ea"/>
              <a:ea typeface="+mj-ea"/>
              <a:cs typeface="Arial" panose="020B0604020202020204" pitchFamily="34" charset="0"/>
            </a:endParaRPr>
          </a:p>
        </p:txBody>
      </p:sp>
      <p:sp>
        <p:nvSpPr>
          <p:cNvPr id="9" name="文本框 8"/>
          <p:cNvSpPr txBox="1"/>
          <p:nvPr/>
        </p:nvSpPr>
        <p:spPr>
          <a:xfrm>
            <a:off x="5370278" y="6048859"/>
            <a:ext cx="2644310" cy="369332"/>
          </a:xfrm>
          <a:prstGeom prst="rect">
            <a:avLst/>
          </a:prstGeom>
          <a:noFill/>
        </p:spPr>
        <p:txBody>
          <a:bodyPr wrap="square" rtlCol="0">
            <a:spAutoFit/>
          </a:bodyPr>
          <a:lstStyle/>
          <a:p>
            <a:r>
              <a:rPr lang="en-US" altLang="zh-CN" b="0" dirty="0">
                <a:solidFill>
                  <a:srgbClr val="C00000"/>
                </a:solidFill>
                <a:latin typeface="+mj-ea"/>
                <a:ea typeface="+mj-ea"/>
                <a:cs typeface="Arial" panose="020B0604020202020204" pitchFamily="34" charset="0"/>
              </a:rPr>
              <a:t>3534</a:t>
            </a:r>
            <a:r>
              <a:rPr lang="zh-CN" altLang="en-US" b="0" dirty="0">
                <a:latin typeface="+mj-ea"/>
                <a:ea typeface="+mj-ea"/>
                <a:cs typeface="Arial" panose="020B0604020202020204" pitchFamily="34" charset="0"/>
              </a:rPr>
              <a:t>个资源提供商（</a:t>
            </a:r>
            <a:r>
              <a:rPr lang="en-US" altLang="zh-CN" b="0" dirty="0">
                <a:latin typeface="+mj-ea"/>
                <a:ea typeface="+mj-ea"/>
                <a:cs typeface="Arial" panose="020B0604020202020204" pitchFamily="34" charset="0"/>
              </a:rPr>
              <a:t>SP</a:t>
            </a:r>
            <a:r>
              <a:rPr lang="zh-CN" altLang="en-US" b="0" dirty="0">
                <a:latin typeface="+mj-ea"/>
                <a:ea typeface="+mj-ea"/>
                <a:cs typeface="Arial" panose="020B0604020202020204" pitchFamily="34" charset="0"/>
              </a:rPr>
              <a:t>）</a:t>
            </a:r>
            <a:endParaRPr lang="zh-CN" altLang="en-US" b="0" dirty="0">
              <a:latin typeface="+mj-ea"/>
              <a:ea typeface="+mj-ea"/>
              <a:cs typeface="Arial" panose="020B0604020202020204" pitchFamily="34" charset="0"/>
            </a:endParaRPr>
          </a:p>
        </p:txBody>
      </p:sp>
      <p:sp>
        <p:nvSpPr>
          <p:cNvPr id="10" name="文本框 9"/>
          <p:cNvSpPr txBox="1"/>
          <p:nvPr/>
        </p:nvSpPr>
        <p:spPr>
          <a:xfrm>
            <a:off x="7349982" y="6542500"/>
            <a:ext cx="1473480" cy="261610"/>
          </a:xfrm>
          <a:prstGeom prst="rect">
            <a:avLst/>
          </a:prstGeom>
          <a:noFill/>
        </p:spPr>
        <p:txBody>
          <a:bodyPr wrap="none" rtlCol="0">
            <a:spAutoFit/>
          </a:bodyPr>
          <a:lstStyle/>
          <a:p>
            <a:r>
              <a:rPr lang="en-US" altLang="zh-CN" sz="1100" b="0" dirty="0">
                <a:latin typeface="微软雅黑" panose="020B0503020204020204" pitchFamily="34" charset="-122"/>
                <a:ea typeface="微软雅黑" panose="020B0503020204020204" pitchFamily="34" charset="-122"/>
              </a:rPr>
              <a:t>2022</a:t>
            </a:r>
            <a:r>
              <a:rPr lang="zh-CN" altLang="en-US" sz="1100" b="0" dirty="0">
                <a:latin typeface="微软雅黑" panose="020B0503020204020204" pitchFamily="34" charset="-122"/>
                <a:ea typeface="微软雅黑" panose="020B0503020204020204" pitchFamily="34" charset="-122"/>
              </a:rPr>
              <a:t>年</a:t>
            </a:r>
            <a:r>
              <a:rPr lang="en-US" altLang="zh-CN" sz="1100" b="0" dirty="0">
                <a:latin typeface="微软雅黑" panose="020B0503020204020204" pitchFamily="34" charset="-122"/>
                <a:ea typeface="微软雅黑" panose="020B0503020204020204" pitchFamily="34" charset="-122"/>
              </a:rPr>
              <a:t>2</a:t>
            </a:r>
            <a:r>
              <a:rPr lang="zh-CN" altLang="en-US" sz="1100" b="0" dirty="0">
                <a:latin typeface="微软雅黑" panose="020B0503020204020204" pitchFamily="34" charset="-122"/>
                <a:ea typeface="微软雅黑" panose="020B0503020204020204" pitchFamily="34" charset="-122"/>
              </a:rPr>
              <a:t>月</a:t>
            </a:r>
            <a:r>
              <a:rPr lang="en-US" altLang="zh-CN" sz="1100" b="0" dirty="0">
                <a:latin typeface="微软雅黑" panose="020B0503020204020204" pitchFamily="34" charset="-122"/>
                <a:ea typeface="微软雅黑" panose="020B0503020204020204" pitchFamily="34" charset="-122"/>
              </a:rPr>
              <a:t>15</a:t>
            </a:r>
            <a:r>
              <a:rPr lang="zh-CN" altLang="en-US" sz="1100" b="0" dirty="0">
                <a:latin typeface="微软雅黑" panose="020B0503020204020204" pitchFamily="34" charset="-122"/>
                <a:ea typeface="微软雅黑" panose="020B0503020204020204" pitchFamily="34" charset="-122"/>
              </a:rPr>
              <a:t>日数据</a:t>
            </a:r>
            <a:endParaRPr lang="zh-CN" altLang="en-US" sz="1100" b="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a:xfrm>
            <a:off x="685800" y="990600"/>
            <a:ext cx="7772400" cy="1574304"/>
          </a:xfrm>
        </p:spPr>
        <p:txBody>
          <a:bodyPr/>
          <a:lstStyle/>
          <a:p>
            <a:r>
              <a:rPr lang="en-US" altLang="zh-CN" dirty="0"/>
              <a:t>CARSI</a:t>
            </a:r>
            <a:r>
              <a:rPr lang="zh-CN" altLang="en-US" dirty="0"/>
              <a:t>服务</a:t>
            </a:r>
            <a:endParaRPr lang="zh-CN" altLang="en-US" dirty="0"/>
          </a:p>
        </p:txBody>
      </p:sp>
      <p:sp>
        <p:nvSpPr>
          <p:cNvPr id="6" name="副标题 5"/>
          <p:cNvSpPr>
            <a:spLocks noGrp="1"/>
          </p:cNvSpPr>
          <p:nvPr>
            <p:ph type="subTitle" idx="1"/>
          </p:nvPr>
        </p:nvSpPr>
        <p:spPr>
          <a:xfrm>
            <a:off x="1331640" y="2908920"/>
            <a:ext cx="7010400" cy="3688432"/>
          </a:xfrm>
        </p:spPr>
        <p:txBody>
          <a:bodyPr/>
          <a:lstStyle/>
          <a:p>
            <a:pPr>
              <a:lnSpc>
                <a:spcPct val="150000"/>
              </a:lnSpc>
            </a:pPr>
            <a:endParaRPr lang="en-US" altLang="zh-CN" sz="1800" dirty="0"/>
          </a:p>
          <a:p>
            <a:pPr>
              <a:lnSpc>
                <a:spcPct val="150000"/>
              </a:lnSpc>
            </a:pPr>
            <a:r>
              <a:rPr lang="ja-JP" altLang="en-US" sz="1800" dirty="0"/>
              <a:t>官网</a:t>
            </a:r>
            <a:r>
              <a:rPr lang="zh-CN" altLang="en-US" sz="1800" dirty="0"/>
              <a:t>：</a:t>
            </a:r>
            <a:r>
              <a:rPr lang="en-US" altLang="zh-CN" sz="1800" dirty="0">
                <a:hlinkClick r:id="rId1"/>
              </a:rPr>
              <a:t>https://www.carsi.edu.cn</a:t>
            </a:r>
            <a:endParaRPr lang="en-US" altLang="zh-CN" sz="1800" dirty="0"/>
          </a:p>
          <a:p>
            <a:pPr>
              <a:lnSpc>
                <a:spcPct val="150000"/>
              </a:lnSpc>
            </a:pPr>
            <a:r>
              <a:rPr lang="zh-CN" altLang="en-US" sz="1800" dirty="0"/>
              <a:t>交流：</a:t>
            </a:r>
            <a:endParaRPr lang="en-US" altLang="zh-CN" sz="1800" dirty="0"/>
          </a:p>
          <a:p>
            <a:pPr lvl="1">
              <a:lnSpc>
                <a:spcPct val="150000"/>
              </a:lnSpc>
            </a:pPr>
            <a:r>
              <a:rPr lang="en-US" altLang="zh-CN" sz="1400" dirty="0" err="1"/>
              <a:t>eduroam&amp;carsi</a:t>
            </a:r>
            <a:r>
              <a:rPr lang="zh-CN" altLang="en-US" sz="1400" dirty="0"/>
              <a:t>实名交流</a:t>
            </a:r>
            <a:r>
              <a:rPr lang="en-US" altLang="zh-CN" sz="1400" dirty="0"/>
              <a:t>1</a:t>
            </a:r>
            <a:r>
              <a:rPr lang="zh-CN" altLang="en-US" sz="1400" dirty="0"/>
              <a:t>群</a:t>
            </a:r>
            <a:r>
              <a:rPr lang="en-US" altLang="zh-CN" sz="1400" dirty="0"/>
              <a:t>/2</a:t>
            </a:r>
            <a:r>
              <a:rPr lang="ja-JP" altLang="en-US" sz="1400" dirty="0"/>
              <a:t>群</a:t>
            </a:r>
            <a:r>
              <a:rPr lang="zh-CN" altLang="en-US" sz="1400" dirty="0"/>
              <a:t>（微信群）</a:t>
            </a:r>
            <a:endParaRPr lang="en-US" altLang="zh-CN" sz="1400" dirty="0"/>
          </a:p>
          <a:p>
            <a:pPr lvl="1">
              <a:lnSpc>
                <a:spcPct val="150000"/>
              </a:lnSpc>
            </a:pPr>
            <a:r>
              <a:rPr lang="en-US" altLang="zh-CN" sz="1400" dirty="0" err="1"/>
              <a:t>eduroam&amp;carsi</a:t>
            </a:r>
            <a:r>
              <a:rPr lang="zh-CN" altLang="en-US" sz="1400" dirty="0"/>
              <a:t>实名工作群（</a:t>
            </a:r>
            <a:r>
              <a:rPr lang="en-US" altLang="zh-CN" sz="1400" dirty="0"/>
              <a:t>QQ</a:t>
            </a:r>
            <a:r>
              <a:rPr lang="zh-CN" altLang="en-US" sz="1400" dirty="0"/>
              <a:t>群：</a:t>
            </a:r>
            <a:r>
              <a:rPr lang="en-US" altLang="zh-CN" sz="1400" dirty="0"/>
              <a:t>459109095</a:t>
            </a:r>
            <a:r>
              <a:rPr lang="zh-CN" altLang="en-US" sz="1400" dirty="0"/>
              <a:t>）</a:t>
            </a:r>
            <a:endParaRPr lang="en-US" altLang="zh-CN" sz="1400" dirty="0"/>
          </a:p>
          <a:p>
            <a:pPr marL="0" lvl="1" indent="0">
              <a:lnSpc>
                <a:spcPct val="150000"/>
              </a:lnSpc>
              <a:buNone/>
            </a:pPr>
            <a:r>
              <a:rPr lang="zh-CN" altLang="en-US" dirty="0">
                <a:latin typeface="微软雅黑" panose="020B0503020204020204" pitchFamily="34" charset="-122"/>
                <a:ea typeface="微软雅黑" panose="020B0503020204020204" pitchFamily="34" charset="-122"/>
                <a:cs typeface="+mn-cs"/>
              </a:rPr>
              <a:t>邮箱：</a:t>
            </a:r>
            <a:r>
              <a:rPr lang="en-US" altLang="zh-CN" dirty="0">
                <a:latin typeface="微软雅黑" panose="020B0503020204020204" pitchFamily="34" charset="-122"/>
                <a:ea typeface="微软雅黑" panose="020B0503020204020204" pitchFamily="34" charset="-122"/>
                <a:cs typeface="+mn-cs"/>
                <a:hlinkClick r:id="rId2"/>
              </a:rPr>
              <a:t>carsi@pku.edu.cn</a:t>
            </a:r>
            <a:endParaRPr lang="en-US" altLang="zh-CN" dirty="0">
              <a:latin typeface="微软雅黑" panose="020B0503020204020204" pitchFamily="34" charset="-122"/>
              <a:ea typeface="微软雅黑" panose="020B0503020204020204" pitchFamily="34" charset="-122"/>
              <a:cs typeface="+mn-cs"/>
            </a:endParaRPr>
          </a:p>
          <a:p>
            <a:r>
              <a:rPr lang="zh-CN" altLang="en-US" sz="1800" dirty="0"/>
              <a:t>服务：各省赛尔分公司</a:t>
            </a:r>
            <a:endParaRPr lang="en-US" altLang="zh-CN" sz="1800" dirty="0"/>
          </a:p>
          <a:p>
            <a:endParaRPr lang="zh-CN" altLang="en-US" sz="1800" dirty="0"/>
          </a:p>
        </p:txBody>
      </p:sp>
      <p:sp>
        <p:nvSpPr>
          <p:cNvPr id="4" name="灯片编号占位符 3"/>
          <p:cNvSpPr>
            <a:spLocks noGrp="1"/>
          </p:cNvSpPr>
          <p:nvPr>
            <p:ph type="sldNum" sz="quarter" idx="4294967295"/>
          </p:nvPr>
        </p:nvSpPr>
        <p:spPr>
          <a:xfrm>
            <a:off x="7162800" y="6245225"/>
            <a:ext cx="1981200" cy="476250"/>
          </a:xfrm>
        </p:spPr>
        <p:txBody>
          <a:bodyPr/>
          <a:lstStyle/>
          <a:p>
            <a:pPr>
              <a:defRPr/>
            </a:pPr>
            <a:fld id="{8B55262D-5020-47F2-A423-850854D56077}" type="slidenum">
              <a:rPr lang="en-US" altLang="zh-CN" smtClean="0"/>
            </a:fld>
            <a:endParaRPr lang="en-US" altLang="zh-CN"/>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499992" y="849440"/>
            <a:ext cx="1811518" cy="181151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0" i="0" dirty="0">
                <a:solidFill>
                  <a:srgbClr val="1A1A1A"/>
                </a:solidFill>
                <a:effectLst/>
                <a:latin typeface="微软雅黑" panose="020B0503020204020204" pitchFamily="34" charset="-122"/>
                <a:ea typeface="微软雅黑" panose="020B0503020204020204" pitchFamily="34" charset="-122"/>
              </a:rPr>
              <a:t>关于 </a:t>
            </a:r>
            <a:r>
              <a:rPr lang="en-US" altLang="zh-CN" b="0" i="0" dirty="0">
                <a:solidFill>
                  <a:srgbClr val="1A1A1A"/>
                </a:solidFill>
                <a:effectLst/>
                <a:latin typeface="微软雅黑" panose="020B0503020204020204" pitchFamily="34" charset="-122"/>
                <a:ea typeface="微软雅黑" panose="020B0503020204020204" pitchFamily="34" charset="-122"/>
              </a:rPr>
              <a:t>CARSI</a:t>
            </a:r>
            <a:endParaRPr lang="zh-CN" altLang="en-US" dirty="0"/>
          </a:p>
        </p:txBody>
      </p:sp>
      <p:sp>
        <p:nvSpPr>
          <p:cNvPr id="3" name="内容占位符 2"/>
          <p:cNvSpPr>
            <a:spLocks noGrp="1"/>
          </p:cNvSpPr>
          <p:nvPr>
            <p:ph idx="1"/>
          </p:nvPr>
        </p:nvSpPr>
        <p:spPr>
          <a:xfrm>
            <a:off x="323528" y="1340768"/>
            <a:ext cx="8496944" cy="4904457"/>
          </a:xfrm>
        </p:spPr>
        <p:txBody>
          <a:bodyPr/>
          <a:lstStyle/>
          <a:p>
            <a:pPr indent="264160" algn="just" latinLnBrk="0">
              <a:lnSpc>
                <a:spcPct val="150000"/>
              </a:lnSpc>
              <a:spcBef>
                <a:spcPts val="0"/>
              </a:spcBef>
              <a:spcAft>
                <a:spcPts val="0"/>
              </a:spcAft>
            </a:pPr>
            <a:r>
              <a:rPr lang="zh-CN" altLang="en-US" sz="1600" dirty="0"/>
              <a:t>中国教育和科研计算机网联邦认证与资源共享基础设施（</a:t>
            </a:r>
            <a:r>
              <a:rPr lang="en-US" altLang="zh-CN" sz="1600" dirty="0"/>
              <a:t>CERNET Authentication and Resource Sharing Infrastructure</a:t>
            </a:r>
            <a:r>
              <a:rPr lang="zh-CN" altLang="en-US" sz="1600" dirty="0"/>
              <a:t>），简称</a:t>
            </a:r>
            <a:r>
              <a:rPr lang="en-US" altLang="zh-CN" sz="1600" dirty="0"/>
              <a:t>CARSI</a:t>
            </a:r>
            <a:r>
              <a:rPr lang="zh-CN" altLang="en-US" sz="1600" dirty="0"/>
              <a:t>，是由中国教育和科研计算机网</a:t>
            </a:r>
            <a:r>
              <a:rPr lang="en-US" altLang="zh-CN" sz="1600" dirty="0"/>
              <a:t>CERNET</a:t>
            </a:r>
            <a:r>
              <a:rPr lang="zh-CN" altLang="en-US" sz="1600" dirty="0"/>
              <a:t>网络中心管理，北京大学计算中心研发并提供技术支持，赛尔网络有限公司提供日常运行和用户服务，为已经建立校园网统一身份认证的高校和科研单位，提供联邦认证和全球学术信息资源共享服务。加入</a:t>
            </a:r>
            <a:r>
              <a:rPr lang="en-US" altLang="zh-CN" sz="1600" dirty="0"/>
              <a:t>CARSI</a:t>
            </a:r>
            <a:r>
              <a:rPr lang="zh-CN" altLang="en-US" sz="1600" dirty="0"/>
              <a:t>，高校师生可以不必通过校园</a:t>
            </a:r>
            <a:r>
              <a:rPr lang="en-US" altLang="zh-CN" sz="1600" dirty="0"/>
              <a:t>IP</a:t>
            </a:r>
            <a:r>
              <a:rPr lang="zh-CN" altLang="en-US" sz="1600" dirty="0"/>
              <a:t>地址确认身份，无需使用</a:t>
            </a:r>
            <a:r>
              <a:rPr lang="en-US" altLang="zh-CN" sz="1600" dirty="0"/>
              <a:t>VPN</a:t>
            </a:r>
            <a:r>
              <a:rPr lang="zh-CN" altLang="en-US" sz="1600" dirty="0"/>
              <a:t>，就可以在校外任何地方使用校园网账号直接访问学校采购的电子期刊、电子图书等学术资源，也可以随时随地访问特色资源，如正版软件</a:t>
            </a:r>
            <a:r>
              <a:rPr lang="en-US" altLang="zh-CN" sz="1600" dirty="0"/>
              <a:t>PDF</a:t>
            </a:r>
            <a:r>
              <a:rPr lang="zh-CN" altLang="en-US" sz="1600" dirty="0"/>
              <a:t>编辑器、高性能计算资源、专利数据等。</a:t>
            </a:r>
            <a:endParaRPr lang="en-US" altLang="zh-CN" sz="1600" dirty="0"/>
          </a:p>
          <a:p>
            <a:pPr marL="0" indent="0">
              <a:buNone/>
            </a:pPr>
            <a:endParaRPr lang="zh-CN" altLang="en-US" dirty="0"/>
          </a:p>
        </p:txBody>
      </p:sp>
      <p:sp>
        <p:nvSpPr>
          <p:cNvPr id="4" name="灯片编号占位符 3"/>
          <p:cNvSpPr>
            <a:spLocks noGrp="1"/>
          </p:cNvSpPr>
          <p:nvPr>
            <p:ph type="sldNum" sz="quarter" idx="12"/>
          </p:nvPr>
        </p:nvSpPr>
        <p:spPr/>
        <p:txBody>
          <a:bodyPr/>
          <a:lstStyle/>
          <a:p>
            <a:pPr>
              <a:defRPr/>
            </a:pPr>
            <a:fld id="{8B55262D-5020-47F2-A423-850854D56077}" type="slidenum">
              <a:rPr lang="en-US" altLang="zh-CN" smtClean="0"/>
            </a:fld>
            <a:endParaRPr lang="en-US" altLang="zh-C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0" i="0" dirty="0">
                <a:solidFill>
                  <a:srgbClr val="1A1A1A"/>
                </a:solidFill>
                <a:effectLst/>
                <a:latin typeface="微软雅黑" panose="020B0503020204020204" pitchFamily="34" charset="-122"/>
                <a:ea typeface="微软雅黑" panose="020B0503020204020204" pitchFamily="34" charset="-122"/>
              </a:rPr>
              <a:t>关于 </a:t>
            </a:r>
            <a:r>
              <a:rPr lang="en-US" altLang="zh-CN" b="0" i="0" dirty="0">
                <a:solidFill>
                  <a:srgbClr val="1A1A1A"/>
                </a:solidFill>
                <a:effectLst/>
                <a:latin typeface="微软雅黑" panose="020B0503020204020204" pitchFamily="34" charset="-122"/>
                <a:ea typeface="微软雅黑" panose="020B0503020204020204" pitchFamily="34" charset="-122"/>
              </a:rPr>
              <a:t>CARSI</a:t>
            </a:r>
            <a:endParaRPr lang="zh-CN" altLang="en-US" dirty="0"/>
          </a:p>
        </p:txBody>
      </p:sp>
      <p:sp>
        <p:nvSpPr>
          <p:cNvPr id="3" name="内容占位符 2"/>
          <p:cNvSpPr>
            <a:spLocks noGrp="1"/>
          </p:cNvSpPr>
          <p:nvPr>
            <p:ph idx="1"/>
          </p:nvPr>
        </p:nvSpPr>
        <p:spPr>
          <a:xfrm>
            <a:off x="323528" y="1340768"/>
            <a:ext cx="8496944" cy="4904457"/>
          </a:xfrm>
        </p:spPr>
        <p:txBody>
          <a:bodyPr/>
          <a:lstStyle/>
          <a:p>
            <a:pPr indent="264160" algn="just" latinLnBrk="0">
              <a:lnSpc>
                <a:spcPct val="150000"/>
              </a:lnSpc>
              <a:spcBef>
                <a:spcPts val="0"/>
              </a:spcBef>
              <a:spcAft>
                <a:spcPts val="0"/>
              </a:spcAft>
            </a:pPr>
            <a:r>
              <a:rPr lang="zh-CN" altLang="en-US" sz="1600" dirty="0"/>
              <a:t>截至</a:t>
            </a:r>
            <a:r>
              <a:rPr lang="en-US" altLang="zh-CN" sz="1600" dirty="0"/>
              <a:t>2021</a:t>
            </a:r>
            <a:r>
              <a:rPr lang="zh-CN" altLang="en-US" sz="1600" dirty="0"/>
              <a:t>年底，</a:t>
            </a:r>
            <a:r>
              <a:rPr lang="en-US" altLang="zh-CN" sz="1600" dirty="0"/>
              <a:t>CARSI</a:t>
            </a:r>
            <a:r>
              <a:rPr lang="zh-CN" altLang="en-US" sz="1600" dirty="0"/>
              <a:t>正式接入高校近</a:t>
            </a:r>
            <a:r>
              <a:rPr lang="en-US" altLang="zh-CN" sz="1600" dirty="0"/>
              <a:t>500</a:t>
            </a:r>
            <a:r>
              <a:rPr lang="zh-CN" altLang="en-US" sz="1600" dirty="0"/>
              <a:t>所，</a:t>
            </a:r>
            <a:r>
              <a:rPr lang="en-US" altLang="zh-CN" sz="1600" dirty="0"/>
              <a:t>110</a:t>
            </a:r>
            <a:r>
              <a:rPr lang="zh-CN" altLang="en-US" sz="1600" dirty="0"/>
              <a:t>余所高校在调试，使用人数超</a:t>
            </a:r>
            <a:r>
              <a:rPr lang="en-US" altLang="zh-CN" sz="1600" dirty="0"/>
              <a:t>450</a:t>
            </a:r>
            <a:r>
              <a:rPr lang="zh-CN" altLang="en-US" sz="1600" dirty="0"/>
              <a:t>万。共汇聚了</a:t>
            </a:r>
            <a:r>
              <a:rPr lang="en-US" altLang="zh-CN" sz="1600" dirty="0"/>
              <a:t>70</a:t>
            </a:r>
            <a:r>
              <a:rPr lang="zh-CN" altLang="en-US" sz="1600" dirty="0"/>
              <a:t>余个资源提供商近</a:t>
            </a:r>
            <a:r>
              <a:rPr lang="en-US" altLang="zh-CN" sz="1600" dirty="0"/>
              <a:t>200</a:t>
            </a:r>
            <a:r>
              <a:rPr lang="zh-CN" altLang="en-US" sz="1600" dirty="0"/>
              <a:t>个产品，包括</a:t>
            </a:r>
            <a:r>
              <a:rPr lang="en-US" altLang="zh-CN" sz="1600" dirty="0"/>
              <a:t>Web of Science</a:t>
            </a:r>
            <a:r>
              <a:rPr lang="zh-CN" altLang="en-US" sz="1600" dirty="0"/>
              <a:t>、</a:t>
            </a:r>
            <a:r>
              <a:rPr lang="en-US" altLang="zh-CN" sz="1600" dirty="0"/>
              <a:t>Science Direct</a:t>
            </a:r>
            <a:r>
              <a:rPr lang="zh-CN" altLang="en-US" sz="1600" dirty="0"/>
              <a:t>、万方等图书馆电子资源产品，也包括包括</a:t>
            </a:r>
            <a:r>
              <a:rPr lang="en-US" altLang="zh-CN" sz="1600" dirty="0"/>
              <a:t>3</a:t>
            </a:r>
            <a:r>
              <a:rPr lang="zh-CN" altLang="en-US" sz="1600" dirty="0"/>
              <a:t>个长期免费使用和</a:t>
            </a:r>
            <a:r>
              <a:rPr lang="en-US" altLang="zh-CN" sz="1600" dirty="0"/>
              <a:t>52</a:t>
            </a:r>
            <a:r>
              <a:rPr lang="zh-CN" altLang="en-US" sz="1600" dirty="0"/>
              <a:t>个支持试用的</a:t>
            </a:r>
            <a:r>
              <a:rPr lang="en-US" altLang="zh-CN" sz="1600" dirty="0"/>
              <a:t>CARSI</a:t>
            </a:r>
            <a:r>
              <a:rPr lang="zh-CN" altLang="en-US" sz="1600" dirty="0"/>
              <a:t>特色资源，如“福昕高级</a:t>
            </a:r>
            <a:r>
              <a:rPr lang="en-US" altLang="zh-CN" sz="1600" dirty="0"/>
              <a:t>PDF</a:t>
            </a:r>
            <a:r>
              <a:rPr lang="zh-CN" altLang="en-US" sz="1600" dirty="0"/>
              <a:t>编辑器”、“赛尔网络下一代互联网视频课程”等。涉及电子图书类、电子期刊类、学位论文类、在线课程类等</a:t>
            </a:r>
            <a:r>
              <a:rPr lang="en-US" altLang="zh-CN" sz="1600" dirty="0"/>
              <a:t>55</a:t>
            </a:r>
            <a:r>
              <a:rPr lang="zh-CN" altLang="en-US" sz="1600" dirty="0"/>
              <a:t>种资源类型。其中多家中外知名数据库服务商提供了</a:t>
            </a:r>
            <a:r>
              <a:rPr lang="en-US" altLang="zh-CN" sz="1600" dirty="0"/>
              <a:t>29</a:t>
            </a:r>
            <a:r>
              <a:rPr lang="zh-CN" altLang="zh-CN" sz="1600" dirty="0"/>
              <a:t>万种期刊，</a:t>
            </a:r>
            <a:r>
              <a:rPr lang="en-US" altLang="zh-CN" sz="1600" dirty="0"/>
              <a:t>35</a:t>
            </a:r>
            <a:r>
              <a:rPr lang="zh-CN" altLang="zh-CN" sz="1600" dirty="0"/>
              <a:t>万余种视频等多媒体资源，</a:t>
            </a:r>
            <a:r>
              <a:rPr lang="en-US" altLang="zh-CN" sz="1600" dirty="0"/>
              <a:t>520</a:t>
            </a:r>
            <a:r>
              <a:rPr lang="zh-CN" altLang="zh-CN" sz="1600" dirty="0"/>
              <a:t>余万册电子书及教材，</a:t>
            </a:r>
            <a:r>
              <a:rPr lang="en-US" altLang="zh-CN" sz="1600" dirty="0"/>
              <a:t>2600</a:t>
            </a:r>
            <a:r>
              <a:rPr lang="zh-CN" altLang="zh-CN" sz="1600" dirty="0"/>
              <a:t>多万篇学位论文，超</a:t>
            </a:r>
            <a:r>
              <a:rPr lang="en-US" altLang="zh-CN" sz="1600" dirty="0"/>
              <a:t>17</a:t>
            </a:r>
            <a:r>
              <a:rPr lang="zh-CN" altLang="zh-CN" sz="1600" dirty="0"/>
              <a:t>亿项专利以及超</a:t>
            </a:r>
            <a:r>
              <a:rPr lang="en-US" altLang="zh-CN" sz="1600" dirty="0"/>
              <a:t>14</a:t>
            </a:r>
            <a:r>
              <a:rPr lang="zh-CN" altLang="zh-CN" sz="1600" dirty="0"/>
              <a:t>亿条数据资源。</a:t>
            </a:r>
            <a:r>
              <a:rPr lang="en-US" altLang="zh-CN" sz="1600" dirty="0"/>
              <a:t>CARSI</a:t>
            </a:r>
            <a:r>
              <a:rPr lang="zh-CN" altLang="en-US" sz="1600" dirty="0"/>
              <a:t>高校从</a:t>
            </a:r>
            <a:r>
              <a:rPr lang="en-US" altLang="zh-CN" sz="1600" dirty="0"/>
              <a:t>2020</a:t>
            </a:r>
            <a:r>
              <a:rPr lang="zh-CN" altLang="en-US" sz="1600" dirty="0"/>
              <a:t>年初的</a:t>
            </a:r>
            <a:r>
              <a:rPr lang="en-US" altLang="zh-CN" sz="1600" dirty="0"/>
              <a:t>22</a:t>
            </a:r>
            <a:r>
              <a:rPr lang="zh-CN" altLang="en-US" sz="1600" dirty="0"/>
              <a:t>所快速增加到</a:t>
            </a:r>
            <a:r>
              <a:rPr lang="en-US" altLang="zh-CN" sz="1600" dirty="0"/>
              <a:t>600</a:t>
            </a:r>
            <a:r>
              <a:rPr lang="zh-CN" altLang="en-US" sz="1600" dirty="0"/>
              <a:t>余所，同比增长</a:t>
            </a:r>
            <a:r>
              <a:rPr lang="en-US" altLang="zh-CN" sz="1600" dirty="0"/>
              <a:t>27</a:t>
            </a:r>
            <a:r>
              <a:rPr lang="zh-CN" altLang="en-US" sz="1600" dirty="0"/>
              <a:t>倍，在</a:t>
            </a:r>
            <a:r>
              <a:rPr lang="en-US" altLang="zh-CN" sz="1600" dirty="0" err="1"/>
              <a:t>eduGAIN</a:t>
            </a:r>
            <a:r>
              <a:rPr lang="zh-CN" altLang="en-US" sz="1600" dirty="0"/>
              <a:t>联盟正式会员单位中，一举成为英美之外的第三大国际合作组织。</a:t>
            </a:r>
            <a:endParaRPr lang="en-US" altLang="zh-CN" sz="1600" dirty="0"/>
          </a:p>
          <a:p>
            <a:pPr indent="264160" algn="just" latinLnBrk="0">
              <a:lnSpc>
                <a:spcPct val="150000"/>
              </a:lnSpc>
              <a:spcBef>
                <a:spcPts val="0"/>
              </a:spcBef>
              <a:spcAft>
                <a:spcPts val="0"/>
              </a:spcAft>
            </a:pPr>
            <a:r>
              <a:rPr lang="en-US" altLang="zh-CN" sz="1600" dirty="0"/>
              <a:t>CARSI</a:t>
            </a:r>
            <a:r>
              <a:rPr lang="zh-CN" altLang="en-US" sz="1600" dirty="0"/>
              <a:t>已接入高校和资源详细清单请参见：</a:t>
            </a:r>
            <a:endParaRPr lang="zh-CN" altLang="en-US" sz="1600" dirty="0"/>
          </a:p>
          <a:p>
            <a:pPr indent="0" algn="just" latinLnBrk="0">
              <a:lnSpc>
                <a:spcPct val="150000"/>
              </a:lnSpc>
              <a:spcBef>
                <a:spcPts val="0"/>
              </a:spcBef>
              <a:spcAft>
                <a:spcPts val="0"/>
              </a:spcAft>
              <a:buNone/>
            </a:pPr>
            <a:r>
              <a:rPr lang="en-US" altLang="zh-CN" sz="1600" dirty="0">
                <a:solidFill>
                  <a:srgbClr val="005FA9"/>
                </a:solidFill>
              </a:rPr>
              <a:t>https://www.carsi.edu.cn/IdPlist.html、https://www.carsi.edu.cn/SPlist.html</a:t>
            </a:r>
            <a:endParaRPr lang="en-US" altLang="zh-CN" sz="1600" dirty="0">
              <a:solidFill>
                <a:srgbClr val="005FA9"/>
              </a:solidFill>
            </a:endParaRPr>
          </a:p>
          <a:p>
            <a:pPr marL="0" indent="0" algn="just">
              <a:buNone/>
            </a:pPr>
            <a:endParaRPr lang="zh-CN" altLang="en-US" sz="1400" b="0" i="0" dirty="0">
              <a:solidFill>
                <a:srgbClr val="666666"/>
              </a:solidFill>
              <a:effectLst/>
            </a:endParaRPr>
          </a:p>
          <a:p>
            <a:pPr marL="0" indent="0">
              <a:buNone/>
            </a:pPr>
            <a:endParaRPr lang="zh-CN" altLang="en-US" dirty="0"/>
          </a:p>
        </p:txBody>
      </p:sp>
      <p:sp>
        <p:nvSpPr>
          <p:cNvPr id="4" name="灯片编号占位符 3"/>
          <p:cNvSpPr>
            <a:spLocks noGrp="1"/>
          </p:cNvSpPr>
          <p:nvPr>
            <p:ph type="sldNum" sz="quarter" idx="12"/>
          </p:nvPr>
        </p:nvSpPr>
        <p:spPr/>
        <p:txBody>
          <a:bodyPr/>
          <a:lstStyle/>
          <a:p>
            <a:pPr>
              <a:defRPr/>
            </a:pPr>
            <a:fld id="{8B55262D-5020-47F2-A423-850854D56077}" type="slidenum">
              <a:rPr lang="en-US" altLang="zh-CN" smtClean="0"/>
            </a:fld>
            <a:endParaRPr lang="en-US" altLang="zh-C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CARSI</a:t>
            </a:r>
            <a:r>
              <a:rPr lang="zh-CN" altLang="en-US" dirty="0"/>
              <a:t>发展历史</a:t>
            </a:r>
            <a:endParaRPr lang="en-US" dirty="0"/>
          </a:p>
        </p:txBody>
      </p:sp>
      <p:sp>
        <p:nvSpPr>
          <p:cNvPr id="3" name="内容占位符 2"/>
          <p:cNvSpPr>
            <a:spLocks noGrp="1"/>
          </p:cNvSpPr>
          <p:nvPr>
            <p:ph idx="1"/>
          </p:nvPr>
        </p:nvSpPr>
        <p:spPr>
          <a:xfrm>
            <a:off x="566738" y="1340768"/>
            <a:ext cx="8181726" cy="4752057"/>
          </a:xfrm>
        </p:spPr>
        <p:txBody>
          <a:bodyPr/>
          <a:lstStyle/>
          <a:p>
            <a:pPr>
              <a:lnSpc>
                <a:spcPct val="150000"/>
              </a:lnSpc>
            </a:pPr>
            <a:r>
              <a:rPr lang="en-US" altLang="zh-CN" sz="1600" dirty="0"/>
              <a:t>2006</a:t>
            </a:r>
            <a:r>
              <a:rPr lang="zh-CN" altLang="en-US" sz="1600" dirty="0"/>
              <a:t>年由北京大学发起，在</a:t>
            </a:r>
            <a:r>
              <a:rPr lang="zh-CN" altLang="zh-CN" sz="1600" dirty="0"/>
              <a:t>科技部</a:t>
            </a:r>
            <a:r>
              <a:rPr lang="en-US" altLang="zh-CN" sz="1600" dirty="0"/>
              <a:t>863</a:t>
            </a:r>
            <a:r>
              <a:rPr lang="zh-CN" altLang="zh-CN" sz="1600" dirty="0"/>
              <a:t>计划项目</a:t>
            </a:r>
            <a:r>
              <a:rPr lang="zh-CN" altLang="en-US" sz="1600" dirty="0"/>
              <a:t>支持下</a:t>
            </a:r>
            <a:r>
              <a:rPr lang="zh-CN" altLang="zh-CN" sz="1600" dirty="0"/>
              <a:t>，进行小范围试验</a:t>
            </a:r>
            <a:endParaRPr lang="zh-CN" altLang="zh-CN" sz="1600" dirty="0"/>
          </a:p>
          <a:p>
            <a:pPr>
              <a:lnSpc>
                <a:spcPct val="150000"/>
              </a:lnSpc>
            </a:pPr>
            <a:r>
              <a:rPr lang="en-US" altLang="zh-CN" sz="1600" dirty="0"/>
              <a:t>2008</a:t>
            </a:r>
            <a:r>
              <a:rPr lang="zh-CN" altLang="en-US" sz="1600" dirty="0"/>
              <a:t>年</a:t>
            </a:r>
            <a:r>
              <a:rPr lang="en-US" altLang="zh-CN" sz="1600" dirty="0"/>
              <a:t>12</a:t>
            </a:r>
            <a:r>
              <a:rPr lang="ja-JP" altLang="en-US" sz="1600" dirty="0"/>
              <a:t>月</a:t>
            </a:r>
            <a:r>
              <a:rPr lang="zh-CN" altLang="en-US" sz="1600" dirty="0"/>
              <a:t>，</a:t>
            </a:r>
            <a:r>
              <a:rPr lang="ja-JP" altLang="en-US" sz="1600" dirty="0"/>
              <a:t>国家发改委</a:t>
            </a:r>
            <a:r>
              <a:rPr lang="en-US" altLang="zh-CN" sz="1600" dirty="0"/>
              <a:t>CNGI08</a:t>
            </a:r>
            <a:r>
              <a:rPr lang="zh-CN" altLang="en-US" sz="1600" dirty="0"/>
              <a:t>项目支持，将规模扩大到</a:t>
            </a:r>
            <a:r>
              <a:rPr lang="en-US" altLang="zh-CN" sz="1600" dirty="0"/>
              <a:t>30+</a:t>
            </a:r>
            <a:r>
              <a:rPr lang="zh-CN" altLang="zh-CN" sz="1600" dirty="0"/>
              <a:t>个</a:t>
            </a:r>
            <a:r>
              <a:rPr lang="en-US" altLang="zh-CN" sz="1600" dirty="0"/>
              <a:t>CERNET2</a:t>
            </a:r>
            <a:r>
              <a:rPr lang="zh-CN" altLang="zh-CN" sz="1600" dirty="0"/>
              <a:t>核心节点</a:t>
            </a:r>
            <a:endParaRPr lang="zh-CN" altLang="zh-CN" sz="1600" dirty="0"/>
          </a:p>
          <a:p>
            <a:pPr>
              <a:lnSpc>
                <a:spcPct val="150000"/>
              </a:lnSpc>
            </a:pPr>
            <a:r>
              <a:rPr lang="en-US" altLang="zh-CN" sz="1600" dirty="0"/>
              <a:t>2012</a:t>
            </a:r>
            <a:r>
              <a:rPr lang="zh-CN" altLang="en-US" sz="1600" dirty="0"/>
              <a:t>年，</a:t>
            </a:r>
            <a:r>
              <a:rPr lang="zh-CN" altLang="zh-CN" sz="1600" dirty="0"/>
              <a:t>国家发改委</a:t>
            </a:r>
            <a:r>
              <a:rPr lang="en-US" altLang="zh-CN" sz="1600" dirty="0"/>
              <a:t>2011</a:t>
            </a:r>
            <a:r>
              <a:rPr lang="zh-CN" altLang="zh-CN" sz="1600" dirty="0"/>
              <a:t>年度信息安全专项项目</a:t>
            </a:r>
            <a:r>
              <a:rPr lang="zh-CN" altLang="zh-CN" sz="1600" dirty="0" smtClean="0"/>
              <a:t>，</a:t>
            </a:r>
            <a:r>
              <a:rPr lang="zh-CN" altLang="en-US" sz="1600" dirty="0" smtClean="0"/>
              <a:t>北京大学</a:t>
            </a:r>
            <a:r>
              <a:rPr lang="zh-CN" altLang="zh-CN" sz="1600" dirty="0" smtClean="0"/>
              <a:t>和</a:t>
            </a:r>
            <a:r>
              <a:rPr lang="en-US" altLang="zh-CN" sz="1600" dirty="0"/>
              <a:t>CALIS</a:t>
            </a:r>
            <a:r>
              <a:rPr lang="zh-CN" altLang="zh-CN" sz="1600" dirty="0"/>
              <a:t>合作，进一步将规模扩大到</a:t>
            </a:r>
            <a:r>
              <a:rPr lang="en-US" altLang="zh-CN" sz="1600" dirty="0"/>
              <a:t>70+</a:t>
            </a:r>
            <a:r>
              <a:rPr lang="zh-CN" altLang="zh-CN" sz="1600" dirty="0"/>
              <a:t>学校，</a:t>
            </a:r>
            <a:r>
              <a:rPr lang="en-US" altLang="zh-CN" sz="1600" dirty="0"/>
              <a:t>6</a:t>
            </a:r>
            <a:r>
              <a:rPr lang="zh-CN" altLang="zh-CN" sz="1600" dirty="0"/>
              <a:t>个国外数据库商</a:t>
            </a:r>
            <a:r>
              <a:rPr lang="en-US" altLang="zh-CN" sz="1600" dirty="0"/>
              <a:t>20+</a:t>
            </a:r>
            <a:r>
              <a:rPr lang="zh-CN" altLang="zh-CN" sz="1600" dirty="0"/>
              <a:t>个应用资源</a:t>
            </a:r>
            <a:endParaRPr lang="zh-CN" altLang="zh-CN" sz="1600" dirty="0"/>
          </a:p>
          <a:p>
            <a:pPr>
              <a:lnSpc>
                <a:spcPct val="150000"/>
              </a:lnSpc>
            </a:pPr>
            <a:r>
              <a:rPr lang="en-US" altLang="zh-CN" sz="1600" dirty="0"/>
              <a:t>2017</a:t>
            </a:r>
            <a:r>
              <a:rPr lang="zh-CN" altLang="en-US" sz="1600" dirty="0"/>
              <a:t>年</a:t>
            </a:r>
            <a:r>
              <a:rPr lang="en-US" altLang="zh-CN" sz="1600" dirty="0"/>
              <a:t>8</a:t>
            </a:r>
            <a:r>
              <a:rPr lang="zh-CN" altLang="en-US" sz="1600" dirty="0"/>
              <a:t>月，</a:t>
            </a:r>
            <a:r>
              <a:rPr lang="zh-CN" altLang="zh-CN" sz="1600" dirty="0"/>
              <a:t>正式向</a:t>
            </a:r>
            <a:r>
              <a:rPr lang="en-US" altLang="zh-CN" sz="1600" dirty="0" err="1"/>
              <a:t>eduGAIN</a:t>
            </a:r>
            <a:r>
              <a:rPr lang="zh-CN" altLang="zh-CN" sz="1600" dirty="0"/>
              <a:t>提交加入申请</a:t>
            </a:r>
            <a:endParaRPr lang="en-US" altLang="zh-CN" sz="1600" dirty="0"/>
          </a:p>
          <a:p>
            <a:pPr>
              <a:lnSpc>
                <a:spcPct val="150000"/>
              </a:lnSpc>
            </a:pPr>
            <a:r>
              <a:rPr lang="en-US" altLang="zh-CN" sz="1600" dirty="0"/>
              <a:t>2017</a:t>
            </a:r>
            <a:r>
              <a:rPr lang="zh-CN" altLang="zh-CN" sz="1600" dirty="0"/>
              <a:t>年</a:t>
            </a:r>
            <a:r>
              <a:rPr lang="en-US" altLang="zh-CN" sz="1600" dirty="0"/>
              <a:t>10</a:t>
            </a:r>
            <a:r>
              <a:rPr lang="zh-CN" altLang="zh-CN" sz="1600" dirty="0"/>
              <a:t>月</a:t>
            </a:r>
            <a:r>
              <a:rPr lang="zh-CN" altLang="en-US" sz="1600" dirty="0"/>
              <a:t>，</a:t>
            </a:r>
            <a:r>
              <a:rPr lang="zh-CN" altLang="zh-CN" sz="1600" dirty="0"/>
              <a:t>和北京大学主持的“全球无线漫游服务</a:t>
            </a:r>
            <a:r>
              <a:rPr lang="en-US" altLang="zh-CN" sz="1600" dirty="0" err="1"/>
              <a:t>eduroam</a:t>
            </a:r>
            <a:r>
              <a:rPr lang="en-US" altLang="zh-CN" sz="1600" dirty="0"/>
              <a:t>”</a:t>
            </a:r>
            <a:r>
              <a:rPr lang="zh-CN" altLang="zh-CN" sz="1600" dirty="0"/>
              <a:t>一起被列入教育网基础服务</a:t>
            </a:r>
            <a:endParaRPr lang="zh-CN" altLang="zh-CN" sz="1600" dirty="0"/>
          </a:p>
          <a:p>
            <a:pPr>
              <a:lnSpc>
                <a:spcPct val="150000"/>
              </a:lnSpc>
            </a:pPr>
            <a:r>
              <a:rPr lang="en-US" altLang="zh-CN" sz="1600" dirty="0"/>
              <a:t>2019</a:t>
            </a:r>
            <a:r>
              <a:rPr lang="zh-CN" altLang="en-US" sz="1600" dirty="0"/>
              <a:t>年</a:t>
            </a:r>
            <a:r>
              <a:rPr lang="en-US" altLang="zh-CN" sz="1600" dirty="0"/>
              <a:t>5</a:t>
            </a:r>
            <a:r>
              <a:rPr lang="zh-CN" altLang="en-US" sz="1600" dirty="0"/>
              <a:t>月，加入</a:t>
            </a:r>
            <a:r>
              <a:rPr lang="zh-CN" altLang="zh-CN" sz="1600" dirty="0"/>
              <a:t>全球身份认证联盟</a:t>
            </a:r>
            <a:r>
              <a:rPr lang="en-US" altLang="zh-CN" sz="1600" dirty="0" err="1"/>
              <a:t>eduGAIN</a:t>
            </a:r>
            <a:r>
              <a:rPr lang="zh-CN" altLang="en-US" sz="1600" dirty="0"/>
              <a:t>，成为</a:t>
            </a:r>
            <a:r>
              <a:rPr lang="en-US" altLang="zh-CN" sz="1600" dirty="0"/>
              <a:t>full member</a:t>
            </a:r>
            <a:endParaRPr lang="en-US" altLang="zh-CN" sz="1600" dirty="0"/>
          </a:p>
          <a:p>
            <a:pPr>
              <a:lnSpc>
                <a:spcPct val="150000"/>
              </a:lnSpc>
            </a:pPr>
            <a:r>
              <a:rPr lang="en-US" altLang="zh-CN" sz="1600" dirty="0"/>
              <a:t>2019</a:t>
            </a:r>
            <a:r>
              <a:rPr lang="zh-CN" altLang="en-US" sz="1600" dirty="0"/>
              <a:t>年</a:t>
            </a:r>
            <a:r>
              <a:rPr lang="en-US" altLang="zh-CN" sz="1600" dirty="0"/>
              <a:t>10</a:t>
            </a:r>
            <a:r>
              <a:rPr lang="zh-CN" altLang="en-US" sz="1600" dirty="0"/>
              <a:t>月，</a:t>
            </a:r>
            <a:r>
              <a:rPr lang="zh-CN" altLang="zh-CN" sz="1600" dirty="0"/>
              <a:t>完成升级，采用全新的服务模式和管理模式，进入产品化运营阶段</a:t>
            </a:r>
            <a:endParaRPr lang="en-US" altLang="zh-CN" sz="1600" dirty="0"/>
          </a:p>
          <a:p>
            <a:pPr>
              <a:lnSpc>
                <a:spcPct val="150000"/>
              </a:lnSpc>
            </a:pPr>
            <a:r>
              <a:rPr lang="en-US" altLang="zh-CN" sz="1600" dirty="0"/>
              <a:t>2019</a:t>
            </a:r>
            <a:r>
              <a:rPr lang="zh-CN" altLang="en-US" sz="1600" dirty="0"/>
              <a:t>年底，</a:t>
            </a:r>
            <a:r>
              <a:rPr lang="zh-CN" altLang="zh-CN" sz="1600" dirty="0"/>
              <a:t>新模式下，</a:t>
            </a:r>
            <a:r>
              <a:rPr lang="en-US" altLang="zh-CN" sz="1600" dirty="0"/>
              <a:t>21</a:t>
            </a:r>
            <a:r>
              <a:rPr lang="zh-CN" altLang="zh-CN" sz="1600" dirty="0"/>
              <a:t>所高校可通过</a:t>
            </a:r>
            <a:r>
              <a:rPr lang="en-US" altLang="zh-CN" sz="1600" dirty="0"/>
              <a:t>CARSI</a:t>
            </a:r>
            <a:r>
              <a:rPr lang="zh-CN" altLang="zh-CN" sz="1600" dirty="0"/>
              <a:t>访问</a:t>
            </a:r>
            <a:r>
              <a:rPr lang="en-US" altLang="zh-CN" sz="1600" dirty="0"/>
              <a:t>7</a:t>
            </a:r>
            <a:r>
              <a:rPr lang="zh-CN" altLang="zh-CN" sz="1600" dirty="0"/>
              <a:t>个服务提供商的应用资源</a:t>
            </a:r>
            <a:endParaRPr lang="en-US" altLang="zh-CN" sz="1600" dirty="0"/>
          </a:p>
          <a:p>
            <a:pPr marL="0" indent="0">
              <a:lnSpc>
                <a:spcPct val="150000"/>
              </a:lnSpc>
              <a:spcBef>
                <a:spcPts val="750"/>
              </a:spcBef>
              <a:buNone/>
            </a:pPr>
            <a:endParaRPr lang="zh-CN" altLang="zh-CN" sz="1600" dirty="0">
              <a:effectLst/>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1200" dirty="0"/>
          </a:p>
        </p:txBody>
      </p:sp>
      <p:sp>
        <p:nvSpPr>
          <p:cNvPr id="4" name="灯片编号占位符 3"/>
          <p:cNvSpPr>
            <a:spLocks noGrp="1"/>
          </p:cNvSpPr>
          <p:nvPr>
            <p:ph type="sldNum" sz="quarter" idx="12"/>
          </p:nvPr>
        </p:nvSpPr>
        <p:spPr/>
        <p:txBody>
          <a:bodyPr/>
          <a:lstStyle/>
          <a:p>
            <a:pPr>
              <a:defRPr/>
            </a:pPr>
            <a:fld id="{8B55262D-5020-47F2-A423-850854D56077}" type="slidenum">
              <a:rPr lang="en-US" altLang="zh-CN" smtClean="0"/>
            </a:fld>
            <a:endParaRPr lang="en-US" altLang="zh-C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CARSI</a:t>
            </a:r>
            <a:r>
              <a:rPr lang="zh-CN" altLang="en-US" dirty="0"/>
              <a:t>发展历史</a:t>
            </a:r>
            <a:endParaRPr lang="en-US" dirty="0"/>
          </a:p>
        </p:txBody>
      </p:sp>
      <p:sp>
        <p:nvSpPr>
          <p:cNvPr id="3" name="内容占位符 2"/>
          <p:cNvSpPr>
            <a:spLocks noGrp="1"/>
          </p:cNvSpPr>
          <p:nvPr>
            <p:ph idx="1"/>
          </p:nvPr>
        </p:nvSpPr>
        <p:spPr>
          <a:xfrm>
            <a:off x="566738" y="1340768"/>
            <a:ext cx="8469758" cy="4752057"/>
          </a:xfrm>
        </p:spPr>
        <p:txBody>
          <a:bodyPr/>
          <a:lstStyle/>
          <a:p>
            <a:pPr>
              <a:lnSpc>
                <a:spcPct val="150000"/>
              </a:lnSpc>
            </a:pPr>
            <a:r>
              <a:rPr lang="en-US" altLang="zh-CN" sz="1600" dirty="0"/>
              <a:t>2020</a:t>
            </a:r>
            <a:r>
              <a:rPr lang="zh-CN" altLang="zh-CN" sz="1600" dirty="0"/>
              <a:t>年</a:t>
            </a:r>
            <a:r>
              <a:rPr lang="zh-CN" altLang="en-US" sz="1600" dirty="0"/>
              <a:t>春</a:t>
            </a:r>
            <a:r>
              <a:rPr lang="zh-CN" altLang="zh-CN" sz="1600" dirty="0"/>
              <a:t>，作为学术资源访问利器，疫情期间，有效支持“停课不停教，停课不停学”，迎来爆发式增长，多年积淀的科研成果正式服务社会，效益显著</a:t>
            </a:r>
            <a:endParaRPr lang="en-US" altLang="zh-CN" sz="1600" dirty="0"/>
          </a:p>
          <a:p>
            <a:pPr>
              <a:lnSpc>
                <a:spcPct val="150000"/>
              </a:lnSpc>
            </a:pPr>
            <a:r>
              <a:rPr lang="en-US" altLang="zh-CN" sz="1600" dirty="0"/>
              <a:t>2020</a:t>
            </a:r>
            <a:r>
              <a:rPr lang="zh-CN" altLang="zh-CN" sz="1600" dirty="0"/>
              <a:t>年</a:t>
            </a:r>
            <a:r>
              <a:rPr lang="en-US" altLang="zh-CN" sz="1600" dirty="0"/>
              <a:t>4</a:t>
            </a:r>
            <a:r>
              <a:rPr lang="zh-CN" altLang="zh-CN" sz="1600" dirty="0"/>
              <a:t>月</a:t>
            </a:r>
            <a:r>
              <a:rPr lang="zh-CN" altLang="en-US" sz="1600" dirty="0"/>
              <a:t>，</a:t>
            </a:r>
            <a:r>
              <a:rPr lang="zh-CN" altLang="zh-CN" sz="1600" dirty="0"/>
              <a:t>服务高校突破</a:t>
            </a:r>
            <a:r>
              <a:rPr lang="en-US" altLang="zh-CN" sz="1600" dirty="0"/>
              <a:t>500</a:t>
            </a:r>
            <a:r>
              <a:rPr lang="zh-CN" altLang="zh-CN" sz="1600" dirty="0"/>
              <a:t>所</a:t>
            </a:r>
            <a:r>
              <a:rPr lang="zh-CN" altLang="en-US" sz="1600" dirty="0"/>
              <a:t>（包括已上线和调试中）</a:t>
            </a:r>
            <a:endParaRPr lang="zh-CN" altLang="zh-CN" sz="1600" dirty="0"/>
          </a:p>
          <a:p>
            <a:pPr>
              <a:lnSpc>
                <a:spcPct val="150000"/>
              </a:lnSpc>
            </a:pPr>
            <a:r>
              <a:rPr lang="en-US" altLang="zh-CN" sz="1600" dirty="0"/>
              <a:t>2020</a:t>
            </a:r>
            <a:r>
              <a:rPr lang="zh-CN" altLang="zh-CN" sz="1600" dirty="0"/>
              <a:t>年</a:t>
            </a:r>
            <a:r>
              <a:rPr lang="en-US" altLang="zh-CN" sz="1600" dirty="0"/>
              <a:t>11</a:t>
            </a:r>
            <a:r>
              <a:rPr lang="zh-CN" altLang="zh-CN" sz="1600" dirty="0"/>
              <a:t>月</a:t>
            </a:r>
            <a:r>
              <a:rPr lang="zh-CN" altLang="en-US" sz="1600" dirty="0"/>
              <a:t>，</a:t>
            </a:r>
            <a:r>
              <a:rPr lang="zh-CN" altLang="zh-CN" sz="1600" dirty="0"/>
              <a:t>“</a:t>
            </a:r>
            <a:r>
              <a:rPr lang="en-US" altLang="zh-CN" sz="1600" dirty="0"/>
              <a:t>CARSI</a:t>
            </a:r>
            <a:r>
              <a:rPr lang="zh-CN" altLang="zh-CN" sz="1600" dirty="0"/>
              <a:t>资源共享门户</a:t>
            </a:r>
            <a:r>
              <a:rPr lang="en-US" altLang="zh-CN" sz="1600" dirty="0"/>
              <a:t>”</a:t>
            </a:r>
            <a:r>
              <a:rPr lang="zh-CN" altLang="zh-CN" sz="1600" dirty="0"/>
              <a:t>上线，支持移动端，可集成到校园门户、微信公众号等，一站式访问</a:t>
            </a:r>
            <a:r>
              <a:rPr lang="en-US" altLang="zh-CN" sz="1600" dirty="0"/>
              <a:t>CARSI</a:t>
            </a:r>
            <a:r>
              <a:rPr lang="zh-CN" altLang="zh-CN" sz="1600" dirty="0"/>
              <a:t>资源</a:t>
            </a:r>
            <a:endParaRPr lang="zh-CN" altLang="zh-CN" sz="1600" dirty="0"/>
          </a:p>
          <a:p>
            <a:pPr>
              <a:lnSpc>
                <a:spcPct val="150000"/>
              </a:lnSpc>
            </a:pPr>
            <a:r>
              <a:rPr lang="en-US" altLang="zh-CN" sz="1600" dirty="0"/>
              <a:t>2021</a:t>
            </a:r>
            <a:r>
              <a:rPr lang="zh-CN" altLang="zh-CN" sz="1600" dirty="0"/>
              <a:t>年</a:t>
            </a:r>
            <a:r>
              <a:rPr lang="en-US" altLang="zh-CN" sz="1600" dirty="0"/>
              <a:t>4</a:t>
            </a:r>
            <a:r>
              <a:rPr lang="zh-CN" altLang="zh-CN" sz="1600" dirty="0"/>
              <a:t>月</a:t>
            </a:r>
            <a:r>
              <a:rPr lang="zh-CN" altLang="en-US" sz="1600" dirty="0"/>
              <a:t>，</a:t>
            </a:r>
            <a:r>
              <a:rPr lang="zh-CN" altLang="zh-CN" sz="1600" dirty="0"/>
              <a:t>第一款全体</a:t>
            </a:r>
            <a:r>
              <a:rPr lang="en-US" altLang="zh-CN" sz="1600" dirty="0"/>
              <a:t>CARSI</a:t>
            </a:r>
            <a:r>
              <a:rPr lang="zh-CN" altLang="zh-CN" sz="1600" dirty="0"/>
              <a:t>师生可长期免费使用的正版软件</a:t>
            </a:r>
            <a:r>
              <a:rPr lang="en-US" altLang="zh-CN" sz="1600" dirty="0"/>
              <a:t>—</a:t>
            </a:r>
            <a:r>
              <a:rPr lang="zh-CN" altLang="zh-CN" sz="1600" dirty="0"/>
              <a:t>福昕</a:t>
            </a:r>
            <a:r>
              <a:rPr lang="en-US" altLang="zh-CN" sz="1600" dirty="0"/>
              <a:t>PDF</a:t>
            </a:r>
            <a:r>
              <a:rPr lang="zh-CN" altLang="zh-CN" sz="1600" dirty="0"/>
              <a:t>编辑器（网页版）正式上线</a:t>
            </a:r>
            <a:endParaRPr lang="en-US" altLang="zh-CN" sz="1600" dirty="0"/>
          </a:p>
          <a:p>
            <a:pPr>
              <a:lnSpc>
                <a:spcPct val="150000"/>
              </a:lnSpc>
            </a:pPr>
            <a:r>
              <a:rPr lang="en-US" altLang="zh-CN" sz="1600" dirty="0"/>
              <a:t>2021</a:t>
            </a:r>
            <a:r>
              <a:rPr lang="zh-CN" altLang="en-US" sz="1600" dirty="0"/>
              <a:t>年底，近</a:t>
            </a:r>
            <a:r>
              <a:rPr lang="en-US" altLang="zh-CN" sz="1600" dirty="0"/>
              <a:t>500</a:t>
            </a:r>
            <a:r>
              <a:rPr lang="zh-CN" altLang="en-US" sz="1600" dirty="0"/>
              <a:t>所高校可访问</a:t>
            </a:r>
            <a:r>
              <a:rPr lang="en-US" altLang="zh-CN" sz="1600" dirty="0"/>
              <a:t>70</a:t>
            </a:r>
            <a:r>
              <a:rPr lang="zh-CN" altLang="en-US" sz="1600" dirty="0"/>
              <a:t>余个公司的近</a:t>
            </a:r>
            <a:r>
              <a:rPr lang="en-US" altLang="zh-CN" sz="1600" dirty="0"/>
              <a:t>200</a:t>
            </a:r>
            <a:r>
              <a:rPr lang="zh-CN" altLang="en-US" sz="1600" dirty="0"/>
              <a:t>个产品，包括</a:t>
            </a:r>
            <a:r>
              <a:rPr lang="en-US" altLang="zh-CN" sz="1600" dirty="0"/>
              <a:t>3</a:t>
            </a:r>
            <a:r>
              <a:rPr lang="zh-CN" altLang="en-US" sz="1600" dirty="0"/>
              <a:t>项免费资源和</a:t>
            </a:r>
            <a:r>
              <a:rPr lang="en-US" altLang="zh-CN" sz="1600" dirty="0"/>
              <a:t>52</a:t>
            </a:r>
            <a:r>
              <a:rPr lang="zh-CN" altLang="en-US" sz="1600" dirty="0"/>
              <a:t>项试用资源，</a:t>
            </a:r>
            <a:r>
              <a:rPr lang="en-US" altLang="zh-CN" sz="1600" dirty="0"/>
              <a:t>CARSI</a:t>
            </a:r>
            <a:r>
              <a:rPr lang="zh-CN" altLang="en-US" sz="1600" dirty="0"/>
              <a:t>逐渐从支持学术资源访问发展成为为校园教学科研和信息化建设提供支撑</a:t>
            </a:r>
            <a:endParaRPr lang="zh-CN" altLang="zh-CN" sz="1600" dirty="0"/>
          </a:p>
        </p:txBody>
      </p:sp>
      <p:sp>
        <p:nvSpPr>
          <p:cNvPr id="4" name="灯片编号占位符 3"/>
          <p:cNvSpPr>
            <a:spLocks noGrp="1"/>
          </p:cNvSpPr>
          <p:nvPr>
            <p:ph type="sldNum" sz="quarter" idx="12"/>
          </p:nvPr>
        </p:nvSpPr>
        <p:spPr/>
        <p:txBody>
          <a:bodyPr/>
          <a:lstStyle/>
          <a:p>
            <a:pPr>
              <a:defRPr/>
            </a:pPr>
            <a:fld id="{8B55262D-5020-47F2-A423-850854D56077}" type="slidenum">
              <a:rPr lang="en-US" altLang="zh-CN" smtClean="0"/>
            </a:fld>
            <a:endParaRPr lang="en-US" altLang="zh-C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跨越校园网边界的资源共享</a:t>
            </a:r>
            <a:endParaRPr lang="en-US" dirty="0"/>
          </a:p>
        </p:txBody>
      </p:sp>
      <p:sp>
        <p:nvSpPr>
          <p:cNvPr id="4" name="灯片编号占位符 3"/>
          <p:cNvSpPr>
            <a:spLocks noGrp="1"/>
          </p:cNvSpPr>
          <p:nvPr>
            <p:ph type="sldNum" sz="quarter" idx="12"/>
          </p:nvPr>
        </p:nvSpPr>
        <p:spPr/>
        <p:txBody>
          <a:bodyPr/>
          <a:lstStyle/>
          <a:p>
            <a:pPr>
              <a:defRPr/>
            </a:pPr>
            <a:fld id="{8B55262D-5020-47F2-A423-850854D56077}" type="slidenum">
              <a:rPr lang="en-US" altLang="zh-CN" smtClean="0">
                <a:latin typeface="微软雅黑" panose="020B0503020204020204" pitchFamily="34" charset="-122"/>
                <a:ea typeface="微软雅黑" panose="020B0503020204020204" pitchFamily="34" charset="-122"/>
              </a:rPr>
            </a:fld>
            <a:endParaRPr lang="en-US" altLang="zh-CN">
              <a:latin typeface="微软雅黑" panose="020B0503020204020204" pitchFamily="34" charset="-122"/>
              <a:ea typeface="微软雅黑" panose="020B0503020204020204" pitchFamily="34" charset="-122"/>
            </a:endParaRPr>
          </a:p>
        </p:txBody>
      </p:sp>
      <p:graphicFrame>
        <p:nvGraphicFramePr>
          <p:cNvPr id="6" name="Content Placeholder 5"/>
          <p:cNvGraphicFramePr>
            <a:graphicFrameLocks noGrp="1"/>
          </p:cNvGraphicFramePr>
          <p:nvPr>
            <p:ph idx="1"/>
          </p:nvPr>
        </p:nvGraphicFramePr>
        <p:xfrm>
          <a:off x="569665" y="1628800"/>
          <a:ext cx="8001000" cy="4248472"/>
        </p:xfrm>
        <a:graphic>
          <a:graphicData uri="http://schemas.openxmlformats.org/drawingml/2006/table">
            <a:tbl>
              <a:tblPr firstRow="1" bandRow="1">
                <a:tableStyleId>{5C22544A-7EE6-4342-B048-85BDC9FD1C3A}</a:tableStyleId>
              </a:tblPr>
              <a:tblGrid>
                <a:gridCol w="3357190"/>
                <a:gridCol w="4643810"/>
              </a:tblGrid>
              <a:tr h="603894">
                <a:tc>
                  <a:txBody>
                    <a:bodyPr/>
                    <a:lstStyle/>
                    <a:p>
                      <a:pPr algn="l">
                        <a:lnSpc>
                          <a:spcPct val="150000"/>
                        </a:lnSpc>
                      </a:pPr>
                      <a:r>
                        <a:rPr lang="en-US" sz="1800" dirty="0" err="1">
                          <a:latin typeface="微软雅黑" panose="020B0503020204020204" pitchFamily="34" charset="-122"/>
                          <a:ea typeface="微软雅黑" panose="020B0503020204020204" pitchFamily="34" charset="-122"/>
                        </a:rPr>
                        <a:t>edur</a:t>
                      </a:r>
                      <a:r>
                        <a:rPr lang="en-US" altLang="zh-CN" sz="1800" dirty="0" err="1">
                          <a:latin typeface="微软雅黑" panose="020B0503020204020204" pitchFamily="34" charset="-122"/>
                          <a:ea typeface="微软雅黑" panose="020B0503020204020204" pitchFamily="34" charset="-122"/>
                        </a:rPr>
                        <a:t>o</a:t>
                      </a:r>
                      <a:r>
                        <a:rPr lang="en-US" sz="1800" dirty="0" err="1">
                          <a:latin typeface="微软雅黑" panose="020B0503020204020204" pitchFamily="34" charset="-122"/>
                          <a:ea typeface="微软雅黑" panose="020B0503020204020204" pitchFamily="34" charset="-122"/>
                        </a:rPr>
                        <a:t>am</a:t>
                      </a:r>
                      <a:endParaRPr lang="en-US" sz="1800" dirty="0">
                        <a:latin typeface="微软雅黑" panose="020B0503020204020204" pitchFamily="34" charset="-122"/>
                        <a:ea typeface="微软雅黑" panose="020B0503020204020204" pitchFamily="34" charset="-122"/>
                      </a:endParaRPr>
                    </a:p>
                  </a:txBody>
                  <a:tcPr/>
                </a:tc>
                <a:tc>
                  <a:txBody>
                    <a:bodyPr/>
                    <a:lstStyle/>
                    <a:p>
                      <a:pPr algn="l">
                        <a:lnSpc>
                          <a:spcPct val="150000"/>
                        </a:lnSpc>
                      </a:pPr>
                      <a:r>
                        <a:rPr lang="en-US" sz="1800" dirty="0">
                          <a:latin typeface="微软雅黑" panose="020B0503020204020204" pitchFamily="34" charset="-122"/>
                          <a:ea typeface="微软雅黑" panose="020B0503020204020204" pitchFamily="34" charset="-122"/>
                        </a:rPr>
                        <a:t>CARSI</a:t>
                      </a:r>
                      <a:endParaRPr lang="en-US" sz="1800" dirty="0">
                        <a:latin typeface="微软雅黑" panose="020B0503020204020204" pitchFamily="34" charset="-122"/>
                        <a:ea typeface="微软雅黑" panose="020B0503020204020204" pitchFamily="34" charset="-122"/>
                      </a:endParaRPr>
                    </a:p>
                  </a:txBody>
                  <a:tcPr/>
                </a:tc>
              </a:tr>
              <a:tr h="664666">
                <a:tc>
                  <a:txBody>
                    <a:bodyPr/>
                    <a:lstStyle/>
                    <a:p>
                      <a:pPr marL="0" indent="0" algn="l">
                        <a:lnSpc>
                          <a:spcPct val="150000"/>
                        </a:lnSpc>
                        <a:buNone/>
                      </a:pPr>
                      <a:r>
                        <a:rPr lang="ja-JP" altLang="en-US" sz="1800">
                          <a:latin typeface="微软雅黑" panose="020B0503020204020204" pitchFamily="34" charset="-122"/>
                          <a:ea typeface="微软雅黑" panose="020B0503020204020204" pitchFamily="34" charset="-122"/>
                        </a:rPr>
                        <a:t>无线网</a:t>
                      </a:r>
                      <a:r>
                        <a:rPr lang="zh-CN" altLang="en-US" sz="1800" dirty="0">
                          <a:latin typeface="微软雅黑" panose="020B0503020204020204" pitchFamily="34" charset="-122"/>
                          <a:ea typeface="微软雅黑" panose="020B0503020204020204" pitchFamily="34" charset="-122"/>
                        </a:rPr>
                        <a:t>接入层面的</a:t>
                      </a:r>
                      <a:r>
                        <a:rPr lang="ja-JP" altLang="en-US" sz="1800">
                          <a:latin typeface="微软雅黑" panose="020B0503020204020204" pitchFamily="34" charset="-122"/>
                          <a:ea typeface="微软雅黑" panose="020B0503020204020204" pitchFamily="34" charset="-122"/>
                        </a:rPr>
                        <a:t>资源</a:t>
                      </a:r>
                      <a:r>
                        <a:rPr lang="zh-CN" altLang="en-US" sz="1800" dirty="0">
                          <a:latin typeface="微软雅黑" panose="020B0503020204020204" pitchFamily="34" charset="-122"/>
                          <a:ea typeface="微软雅黑" panose="020B0503020204020204" pitchFamily="34" charset="-122"/>
                        </a:rPr>
                        <a:t>共享</a:t>
                      </a:r>
                      <a:endParaRPr lang="en-US" altLang="zh-CN" sz="1800" dirty="0">
                        <a:latin typeface="微软雅黑" panose="020B0503020204020204" pitchFamily="34" charset="-122"/>
                        <a:ea typeface="微软雅黑" panose="020B0503020204020204" pitchFamily="34" charset="-122"/>
                      </a:endParaRPr>
                    </a:p>
                  </a:txBody>
                  <a:tcPr/>
                </a:tc>
                <a:tc>
                  <a:txBody>
                    <a:bodyPr/>
                    <a:lstStyle/>
                    <a:p>
                      <a:pPr marL="0" indent="0" algn="l">
                        <a:lnSpc>
                          <a:spcPct val="150000"/>
                        </a:lnSpc>
                        <a:buNone/>
                      </a:pPr>
                      <a:r>
                        <a:rPr lang="en-US" altLang="zh-CN" sz="1800" dirty="0">
                          <a:latin typeface="微软雅黑" panose="020B0503020204020204" pitchFamily="34" charset="-122"/>
                          <a:ea typeface="微软雅黑" panose="020B0503020204020204" pitchFamily="34" charset="-122"/>
                        </a:rPr>
                        <a:t>web</a:t>
                      </a:r>
                      <a:r>
                        <a:rPr lang="zh-CN" altLang="en-US" sz="1800" dirty="0">
                          <a:latin typeface="微软雅黑" panose="020B0503020204020204" pitchFamily="34" charset="-122"/>
                          <a:ea typeface="微软雅黑" panose="020B0503020204020204" pitchFamily="34" charset="-122"/>
                        </a:rPr>
                        <a:t>应用系统层面的</a:t>
                      </a:r>
                      <a:r>
                        <a:rPr lang="ja-JP" altLang="en-US" sz="1800">
                          <a:latin typeface="微软雅黑" panose="020B0503020204020204" pitchFamily="34" charset="-122"/>
                          <a:ea typeface="微软雅黑" panose="020B0503020204020204" pitchFamily="34" charset="-122"/>
                        </a:rPr>
                        <a:t>资源</a:t>
                      </a:r>
                      <a:r>
                        <a:rPr lang="zh-CN" altLang="en-US" sz="1800" dirty="0">
                          <a:latin typeface="微软雅黑" panose="020B0503020204020204" pitchFamily="34" charset="-122"/>
                          <a:ea typeface="微软雅黑" panose="020B0503020204020204" pitchFamily="34" charset="-122"/>
                        </a:rPr>
                        <a:t>共享</a:t>
                      </a:r>
                      <a:endParaRPr lang="en-US" altLang="zh-CN" sz="1800" dirty="0">
                        <a:latin typeface="微软雅黑" panose="020B0503020204020204" pitchFamily="34" charset="-122"/>
                        <a:ea typeface="微软雅黑" panose="020B0503020204020204" pitchFamily="34" charset="-122"/>
                      </a:endParaRPr>
                    </a:p>
                  </a:txBody>
                  <a:tcPr/>
                </a:tc>
              </a:tr>
              <a:tr h="664594">
                <a:tc>
                  <a:txBody>
                    <a:bodyPr/>
                    <a:lstStyle/>
                    <a:p>
                      <a:pPr marL="0" indent="0" algn="l">
                        <a:lnSpc>
                          <a:spcPct val="150000"/>
                        </a:lnSpc>
                        <a:buNone/>
                      </a:pPr>
                      <a:r>
                        <a:rPr lang="zh-CN" altLang="en-US" sz="1800" dirty="0">
                          <a:latin typeface="微软雅黑" panose="020B0503020204020204" pitchFamily="34" charset="-122"/>
                          <a:ea typeface="微软雅黑" panose="020B0503020204020204" pitchFamily="34" charset="-122"/>
                        </a:rPr>
                        <a:t>突破地理位置限制</a:t>
                      </a:r>
                      <a:endParaRPr lang="en-US" altLang="zh-CN" sz="1800" dirty="0">
                        <a:latin typeface="微软雅黑" panose="020B0503020204020204" pitchFamily="34" charset="-122"/>
                        <a:ea typeface="微软雅黑" panose="020B0503020204020204" pitchFamily="34" charset="-122"/>
                      </a:endParaRPr>
                    </a:p>
                  </a:txBody>
                  <a:tcPr/>
                </a:tc>
                <a:tc>
                  <a:txBody>
                    <a:bodyPr/>
                    <a:lstStyle/>
                    <a:p>
                      <a:pPr marL="0" indent="0" algn="l">
                        <a:lnSpc>
                          <a:spcPct val="150000"/>
                        </a:lnSpc>
                        <a:buNone/>
                      </a:pPr>
                      <a:r>
                        <a:rPr lang="zh-CN" altLang="en-US" sz="1800" dirty="0">
                          <a:latin typeface="微软雅黑" panose="020B0503020204020204" pitchFamily="34" charset="-122"/>
                          <a:ea typeface="微软雅黑" panose="020B0503020204020204" pitchFamily="34" charset="-122"/>
                        </a:rPr>
                        <a:t>突破地理位置</a:t>
                      </a:r>
                      <a:r>
                        <a:rPr lang="ja-JP" altLang="en-US" sz="1800" dirty="0">
                          <a:latin typeface="微软雅黑" panose="020B0503020204020204" pitchFamily="34" charset="-122"/>
                          <a:ea typeface="微软雅黑" panose="020B0503020204020204" pitchFamily="34" charset="-122"/>
                        </a:rPr>
                        <a:t>限制</a:t>
                      </a:r>
                      <a:r>
                        <a:rPr lang="zh-CN" altLang="en-US" sz="1800" dirty="0">
                          <a:latin typeface="微软雅黑" panose="020B0503020204020204" pitchFamily="34" charset="-122"/>
                          <a:ea typeface="微软雅黑" panose="020B0503020204020204" pitchFamily="34" charset="-122"/>
                        </a:rPr>
                        <a:t>和应用限制</a:t>
                      </a:r>
                      <a:endParaRPr lang="en-US" altLang="zh-CN" sz="1800" dirty="0">
                        <a:latin typeface="微软雅黑" panose="020B0503020204020204" pitchFamily="34" charset="-122"/>
                        <a:ea typeface="微软雅黑" panose="020B0503020204020204" pitchFamily="34" charset="-122"/>
                      </a:endParaRPr>
                    </a:p>
                  </a:txBody>
                  <a:tcPr/>
                </a:tc>
              </a:tr>
              <a:tr h="1098222">
                <a:tc>
                  <a:txBody>
                    <a:bodyPr/>
                    <a:lstStyle/>
                    <a:p>
                      <a:pPr marL="0" marR="0" lvl="0" indent="0" algn="l" defTabSz="514350" rtl="0" eaLnBrk="1" fontAlgn="auto" latinLnBrk="0" hangingPunct="1">
                        <a:lnSpc>
                          <a:spcPct val="150000"/>
                        </a:lnSpc>
                        <a:spcBef>
                          <a:spcPts val="0"/>
                        </a:spcBef>
                        <a:spcAft>
                          <a:spcPts val="0"/>
                        </a:spcAft>
                        <a:buClrTx/>
                        <a:buSzTx/>
                        <a:buFontTx/>
                        <a:buNone/>
                        <a:defRPr/>
                      </a:pPr>
                      <a:r>
                        <a:rPr lang="ja-JP" altLang="en-US" sz="1800" dirty="0">
                          <a:latin typeface="微软雅黑" panose="020B0503020204020204" pitchFamily="34" charset="-122"/>
                          <a:ea typeface="微软雅黑" panose="020B0503020204020204" pitchFamily="34" charset="-122"/>
                        </a:rPr>
                        <a:t>全球无线漫游</a:t>
                      </a:r>
                      <a:endParaRPr lang="en-US" sz="1800" dirty="0">
                        <a:latin typeface="微软雅黑" panose="020B0503020204020204" pitchFamily="34" charset="-122"/>
                        <a:ea typeface="微软雅黑" panose="020B0503020204020204" pitchFamily="34" charset="-122"/>
                      </a:endParaRPr>
                    </a:p>
                    <a:p>
                      <a:pPr algn="l">
                        <a:lnSpc>
                          <a:spcPct val="150000"/>
                        </a:lnSpc>
                      </a:pPr>
                      <a:endParaRPr lang="en-US" sz="1800" dirty="0">
                        <a:latin typeface="微软雅黑" panose="020B0503020204020204" pitchFamily="34" charset="-122"/>
                        <a:ea typeface="微软雅黑" panose="020B0503020204020204" pitchFamily="34" charset="-122"/>
                      </a:endParaRPr>
                    </a:p>
                  </a:txBody>
                  <a:tcPr/>
                </a:tc>
                <a:tc>
                  <a:txBody>
                    <a:bodyPr/>
                    <a:lstStyle/>
                    <a:p>
                      <a:pPr marL="0" marR="0" lvl="0" indent="0" algn="l" defTabSz="514350" rtl="0" eaLnBrk="1" fontAlgn="auto" latinLnBrk="0" hangingPunct="1">
                        <a:lnSpc>
                          <a:spcPct val="150000"/>
                        </a:lnSpc>
                        <a:spcBef>
                          <a:spcPts val="0"/>
                        </a:spcBef>
                        <a:spcAft>
                          <a:spcPts val="0"/>
                        </a:spcAft>
                        <a:buClrTx/>
                        <a:buSzTx/>
                        <a:buFontTx/>
                        <a:buNone/>
                        <a:defRPr/>
                      </a:pPr>
                      <a:r>
                        <a:rPr lang="ja-JP" altLang="en-US" sz="1800">
                          <a:latin typeface="微软雅黑" panose="020B0503020204020204" pitchFamily="34" charset="-122"/>
                          <a:ea typeface="微软雅黑" panose="020B0503020204020204" pitchFamily="34" charset="-122"/>
                        </a:rPr>
                        <a:t>任何时间</a:t>
                      </a:r>
                      <a:r>
                        <a:rPr lang="zh-CN" altLang="en-US" sz="1800" dirty="0">
                          <a:latin typeface="微软雅黑" panose="020B0503020204020204" pitchFamily="34" charset="-122"/>
                          <a:ea typeface="微软雅黑" panose="020B0503020204020204" pitchFamily="34" charset="-122"/>
                        </a:rPr>
                        <a:t>、</a:t>
                      </a:r>
                      <a:r>
                        <a:rPr lang="ja-JP" altLang="en-US" sz="1800">
                          <a:latin typeface="微软雅黑" panose="020B0503020204020204" pitchFamily="34" charset="-122"/>
                          <a:ea typeface="微软雅黑" panose="020B0503020204020204" pitchFamily="34" charset="-122"/>
                        </a:rPr>
                        <a:t>任何地点</a:t>
                      </a:r>
                      <a:r>
                        <a:rPr lang="zh-CN" altLang="en-US" sz="1800" dirty="0">
                          <a:latin typeface="微软雅黑" panose="020B0503020204020204" pitchFamily="34" charset="-122"/>
                          <a:ea typeface="微软雅黑" panose="020B0503020204020204" pitchFamily="34" charset="-122"/>
                        </a:rPr>
                        <a:t>、</a:t>
                      </a:r>
                      <a:r>
                        <a:rPr lang="ja-JP" altLang="en-US" sz="1800">
                          <a:latin typeface="微软雅黑" panose="020B0503020204020204" pitchFamily="34" charset="-122"/>
                          <a:ea typeface="微软雅黑" panose="020B0503020204020204" pitchFamily="34" charset="-122"/>
                        </a:rPr>
                        <a:t>任何联网方式访问应用系统资源</a:t>
                      </a:r>
                      <a:endParaRPr lang="en-US" altLang="zh-CN" sz="1800" dirty="0">
                        <a:latin typeface="微软雅黑" panose="020B0503020204020204" pitchFamily="34" charset="-122"/>
                        <a:ea typeface="微软雅黑" panose="020B0503020204020204" pitchFamily="34" charset="-122"/>
                      </a:endParaRPr>
                    </a:p>
                  </a:txBody>
                  <a:tcPr/>
                </a:tc>
              </a:tr>
              <a:tr h="646337">
                <a:tc gridSpan="2">
                  <a:txBody>
                    <a:bodyPr/>
                    <a:lstStyle/>
                    <a:p>
                      <a:pPr algn="l">
                        <a:lnSpc>
                          <a:spcPct val="150000"/>
                        </a:lnSpc>
                      </a:pPr>
                      <a:r>
                        <a:rPr lang="ja-JP" altLang="en-US" sz="1800" kern="1200">
                          <a:solidFill>
                            <a:schemeClr val="dk1"/>
                          </a:solidFill>
                          <a:latin typeface="微软雅黑" panose="020B0503020204020204" pitchFamily="34" charset="-122"/>
                          <a:ea typeface="微软雅黑" panose="020B0503020204020204" pitchFamily="34" charset="-122"/>
                          <a:cs typeface="+mn-cs"/>
                        </a:rPr>
                        <a:t>共性</a:t>
                      </a:r>
                      <a:r>
                        <a:rPr lang="zh-CN" altLang="en-US" sz="1800" kern="1200" dirty="0">
                          <a:solidFill>
                            <a:schemeClr val="dk1"/>
                          </a:solidFill>
                          <a:latin typeface="微软雅黑" panose="020B0503020204020204" pitchFamily="34" charset="-122"/>
                          <a:ea typeface="微软雅黑" panose="020B0503020204020204" pitchFamily="34" charset="-122"/>
                          <a:cs typeface="+mn-cs"/>
                        </a:rPr>
                        <a:t>：</a:t>
                      </a:r>
                      <a:r>
                        <a:rPr lang="ja-JP" altLang="en-US" sz="1800">
                          <a:latin typeface="微软雅黑" panose="020B0503020204020204" pitchFamily="34" charset="-122"/>
                          <a:ea typeface="微软雅黑" panose="020B0503020204020204" pitchFamily="34" charset="-122"/>
                        </a:rPr>
                        <a:t>都是基于高校身份认证的用户漫游</a:t>
                      </a:r>
                      <a:endParaRPr lang="en-US" sz="1800" dirty="0">
                        <a:latin typeface="微软雅黑" panose="020B0503020204020204" pitchFamily="34" charset="-122"/>
                        <a:ea typeface="微软雅黑" panose="020B0503020204020204" pitchFamily="34" charset="-122"/>
                      </a:endParaRPr>
                    </a:p>
                  </a:txBody>
                  <a:tcPr/>
                </a:tc>
                <a:tc hMerge="1">
                  <a:tcPr/>
                </a:tc>
              </a:tr>
              <a:tr h="570759">
                <a:tc gridSpan="2">
                  <a:txBody>
                    <a:bodyPr/>
                    <a:lstStyle/>
                    <a:p>
                      <a:pPr algn="l">
                        <a:lnSpc>
                          <a:spcPct val="150000"/>
                        </a:lnSpc>
                      </a:pPr>
                      <a:r>
                        <a:rPr lang="ja-JP" altLang="en-US" sz="1800" kern="1200" dirty="0">
                          <a:solidFill>
                            <a:schemeClr val="dk1"/>
                          </a:solidFill>
                          <a:latin typeface="微软雅黑" panose="020B0503020204020204" pitchFamily="34" charset="-122"/>
                          <a:ea typeface="微软雅黑" panose="020B0503020204020204" pitchFamily="34" charset="-122"/>
                          <a:cs typeface="+mn-cs"/>
                        </a:rPr>
                        <a:t>差异</a:t>
                      </a:r>
                      <a:r>
                        <a:rPr lang="zh-CN" altLang="en-US" sz="1800" kern="1200" dirty="0">
                          <a:solidFill>
                            <a:schemeClr val="dk1"/>
                          </a:solidFill>
                          <a:latin typeface="微软雅黑" panose="020B0503020204020204" pitchFamily="34" charset="-122"/>
                          <a:ea typeface="微软雅黑" panose="020B0503020204020204" pitchFamily="34" charset="-122"/>
                          <a:cs typeface="+mn-cs"/>
                        </a:rPr>
                        <a:t>：</a:t>
                      </a:r>
                      <a:r>
                        <a:rPr lang="ja-JP" altLang="en-US" sz="1800" dirty="0">
                          <a:latin typeface="微软雅黑" panose="020B0503020204020204" pitchFamily="34" charset="-122"/>
                          <a:ea typeface="微软雅黑" panose="020B0503020204020204" pitchFamily="34" charset="-122"/>
                        </a:rPr>
                        <a:t>底层支撑技术不同</a:t>
                      </a:r>
                      <a:endParaRPr lang="en-US" sz="1800" dirty="0">
                        <a:latin typeface="微软雅黑" panose="020B0503020204020204" pitchFamily="34" charset="-122"/>
                        <a:ea typeface="微软雅黑" panose="020B0503020204020204" pitchFamily="34" charset="-122"/>
                      </a:endParaRPr>
                    </a:p>
                  </a:txBody>
                  <a:tcPr/>
                </a:tc>
                <a:tc hMerge="1">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ChangeArrowheads="1"/>
          </p:cNvSpPr>
          <p:nvPr/>
        </p:nvSpPr>
        <p:spPr bwMode="auto">
          <a:xfrm>
            <a:off x="4479644" y="1315523"/>
            <a:ext cx="184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7" name="标题 1"/>
          <p:cNvSpPr txBox="1"/>
          <p:nvPr/>
        </p:nvSpPr>
        <p:spPr bwMode="auto">
          <a:xfrm>
            <a:off x="5176536" y="1661985"/>
            <a:ext cx="3320063" cy="364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defRPr/>
            </a:pPr>
            <a:r>
              <a:rPr lang="zh-CN" altLang="en-US" sz="1500" b="0" kern="0" dirty="0">
                <a:latin typeface="微软雅黑" panose="020B0503020204020204" pitchFamily="34" charset="-122"/>
                <a:ea typeface="微软雅黑" panose="020B0503020204020204" pitchFamily="34" charset="-122"/>
              </a:rPr>
              <a:t>本校出访：北大老师漫游到欧洲</a:t>
            </a:r>
            <a:endParaRPr lang="zh-CN" altLang="en-US" sz="1500" b="0" kern="0" dirty="0">
              <a:latin typeface="微软雅黑" panose="020B0503020204020204" pitchFamily="34" charset="-122"/>
              <a:ea typeface="微软雅黑" panose="020B0503020204020204" pitchFamily="34" charset="-122"/>
            </a:endParaRPr>
          </a:p>
        </p:txBody>
      </p:sp>
      <p:pic>
        <p:nvPicPr>
          <p:cNvPr id="13317" name="图片 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359538" y="1906219"/>
            <a:ext cx="7020774" cy="483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571509" y="67469"/>
            <a:ext cx="8001000" cy="1057275"/>
          </a:xfrm>
        </p:spPr>
        <p:txBody>
          <a:bodyPr/>
          <a:lstStyle/>
          <a:p>
            <a:r>
              <a:rPr lang="en-US" altLang="zh-CN" dirty="0" err="1"/>
              <a:t>eduroam</a:t>
            </a:r>
            <a:r>
              <a:rPr lang="zh-CN" altLang="en-US" dirty="0"/>
              <a:t>认证流程</a:t>
            </a:r>
            <a:r>
              <a:rPr lang="en-US" altLang="zh-CN" dirty="0"/>
              <a:t>—</a:t>
            </a:r>
            <a:r>
              <a:rPr lang="zh-CN" altLang="en-US" dirty="0"/>
              <a:t>本校出访</a:t>
            </a:r>
            <a:r>
              <a:rPr lang="en-US" altLang="zh-CN" dirty="0"/>
              <a:t>&amp;</a:t>
            </a:r>
            <a:r>
              <a:rPr lang="zh-CN" altLang="en-US" dirty="0"/>
              <a:t>访客来访</a:t>
            </a:r>
            <a:endParaRPr lang="en-US" dirty="0"/>
          </a:p>
        </p:txBody>
      </p:sp>
      <p:sp>
        <p:nvSpPr>
          <p:cNvPr id="3" name="灯片编号占位符 2"/>
          <p:cNvSpPr>
            <a:spLocks noGrp="1"/>
          </p:cNvSpPr>
          <p:nvPr>
            <p:ph type="sldNum" sz="quarter" idx="12"/>
          </p:nvPr>
        </p:nvSpPr>
        <p:spPr/>
        <p:txBody>
          <a:bodyPr/>
          <a:lstStyle/>
          <a:p>
            <a:pPr>
              <a:defRPr/>
            </a:pPr>
            <a:fld id="{8B55262D-5020-47F2-A423-850854D56077}" type="slidenum">
              <a:rPr lang="en-US" altLang="zh-CN" smtClean="0"/>
            </a:fld>
            <a:endParaRPr lang="en-US" altLang="zh-C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77581" y="2254264"/>
            <a:ext cx="7836857" cy="3334976"/>
          </a:xfrm>
          <a:prstGeom prst="rect">
            <a:avLst/>
          </a:prstGeom>
        </p:spPr>
      </p:pic>
      <p:sp>
        <p:nvSpPr>
          <p:cNvPr id="2" name="Title 1"/>
          <p:cNvSpPr>
            <a:spLocks noGrp="1"/>
          </p:cNvSpPr>
          <p:nvPr>
            <p:ph type="title"/>
          </p:nvPr>
        </p:nvSpPr>
        <p:spPr/>
        <p:txBody>
          <a:bodyPr/>
          <a:lstStyle/>
          <a:p>
            <a:r>
              <a:rPr lang="en-US" altLang="zh-CN" b="0" dirty="0">
                <a:latin typeface="微软雅黑" panose="020B0503020204020204" pitchFamily="34" charset="-122"/>
                <a:ea typeface="微软雅黑" panose="020B0503020204020204" pitchFamily="34" charset="-122"/>
              </a:rPr>
              <a:t>CARSI</a:t>
            </a:r>
            <a:r>
              <a:rPr lang="zh-CN" altLang="en-US" dirty="0"/>
              <a:t>服务</a:t>
            </a:r>
            <a:endParaRPr lang="zh-CN" altLang="en-US" b="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2111244" y="2346283"/>
            <a:ext cx="1107996" cy="369332"/>
          </a:xfrm>
          <a:prstGeom prst="rect">
            <a:avLst/>
          </a:prstGeom>
          <a:noFill/>
        </p:spPr>
        <p:txBody>
          <a:bodyPr wrap="none" rtlCol="0">
            <a:spAutoFit/>
          </a:bodyPr>
          <a:lstStyle/>
          <a:p>
            <a:r>
              <a:rPr lang="zh-CN" altLang="en-US" sz="900" b="0" dirty="0">
                <a:latin typeface="微软雅黑" panose="020B0503020204020204" pitchFamily="34" charset="-122"/>
                <a:ea typeface="微软雅黑" panose="020B0503020204020204" pitchFamily="34" charset="-122"/>
              </a:rPr>
              <a:t>高校</a:t>
            </a:r>
            <a:endParaRPr lang="en-US" altLang="zh-CN" sz="900" b="0" dirty="0">
              <a:latin typeface="微软雅黑" panose="020B0503020204020204" pitchFamily="34" charset="-122"/>
              <a:ea typeface="微软雅黑" panose="020B0503020204020204" pitchFamily="34" charset="-122"/>
            </a:endParaRPr>
          </a:p>
          <a:p>
            <a:r>
              <a:rPr lang="zh-CN" altLang="en-US" sz="900" b="0" dirty="0">
                <a:latin typeface="微软雅黑" panose="020B0503020204020204" pitchFamily="34" charset="-122"/>
                <a:ea typeface="微软雅黑" panose="020B0503020204020204" pitchFamily="34" charset="-122"/>
              </a:rPr>
              <a:t>（统一身份认证）</a:t>
            </a:r>
            <a:endParaRPr lang="zh-CN" altLang="en-US" sz="900" b="0" dirty="0">
              <a:latin typeface="微软雅黑" panose="020B0503020204020204" pitchFamily="34" charset="-122"/>
              <a:ea typeface="微软雅黑" panose="020B0503020204020204" pitchFamily="34" charset="-122"/>
            </a:endParaRPr>
          </a:p>
        </p:txBody>
      </p:sp>
      <p:sp>
        <p:nvSpPr>
          <p:cNvPr id="6" name="文本框 5"/>
          <p:cNvSpPr txBox="1"/>
          <p:nvPr/>
        </p:nvSpPr>
        <p:spPr>
          <a:xfrm>
            <a:off x="977117" y="2975465"/>
            <a:ext cx="1107996" cy="369332"/>
          </a:xfrm>
          <a:prstGeom prst="rect">
            <a:avLst/>
          </a:prstGeom>
          <a:noFill/>
        </p:spPr>
        <p:txBody>
          <a:bodyPr wrap="none" rtlCol="0">
            <a:spAutoFit/>
          </a:bodyPr>
          <a:lstStyle/>
          <a:p>
            <a:r>
              <a:rPr lang="zh-CN" altLang="en-US" sz="900" b="0" dirty="0">
                <a:latin typeface="微软雅黑" panose="020B0503020204020204" pitchFamily="34" charset="-122"/>
                <a:ea typeface="微软雅黑" panose="020B0503020204020204" pitchFamily="34" charset="-122"/>
              </a:rPr>
              <a:t>高校</a:t>
            </a:r>
            <a:endParaRPr lang="en-US" altLang="zh-CN" sz="900" b="0" dirty="0">
              <a:latin typeface="微软雅黑" panose="020B0503020204020204" pitchFamily="34" charset="-122"/>
              <a:ea typeface="微软雅黑" panose="020B0503020204020204" pitchFamily="34" charset="-122"/>
            </a:endParaRPr>
          </a:p>
          <a:p>
            <a:r>
              <a:rPr lang="zh-CN" altLang="en-US" sz="900" b="0" dirty="0">
                <a:latin typeface="微软雅黑" panose="020B0503020204020204" pitchFamily="34" charset="-122"/>
                <a:ea typeface="微软雅黑" panose="020B0503020204020204" pitchFamily="34" charset="-122"/>
              </a:rPr>
              <a:t>（统一身份认证）</a:t>
            </a:r>
            <a:endParaRPr lang="zh-CN" altLang="en-US" sz="900" b="0" dirty="0">
              <a:latin typeface="微软雅黑" panose="020B0503020204020204" pitchFamily="34" charset="-122"/>
              <a:ea typeface="微软雅黑" panose="020B0503020204020204" pitchFamily="34" charset="-122"/>
            </a:endParaRPr>
          </a:p>
        </p:txBody>
      </p:sp>
      <p:sp>
        <p:nvSpPr>
          <p:cNvPr id="7" name="文本框 6"/>
          <p:cNvSpPr txBox="1"/>
          <p:nvPr/>
        </p:nvSpPr>
        <p:spPr>
          <a:xfrm>
            <a:off x="666226" y="3774326"/>
            <a:ext cx="1107996" cy="369332"/>
          </a:xfrm>
          <a:prstGeom prst="rect">
            <a:avLst/>
          </a:prstGeom>
          <a:noFill/>
        </p:spPr>
        <p:txBody>
          <a:bodyPr wrap="none" rtlCol="0">
            <a:spAutoFit/>
          </a:bodyPr>
          <a:lstStyle/>
          <a:p>
            <a:r>
              <a:rPr lang="zh-CN" altLang="en-US" sz="900" b="0" dirty="0">
                <a:latin typeface="微软雅黑" panose="020B0503020204020204" pitchFamily="34" charset="-122"/>
                <a:ea typeface="微软雅黑" panose="020B0503020204020204" pitchFamily="34" charset="-122"/>
              </a:rPr>
              <a:t>高校</a:t>
            </a:r>
            <a:endParaRPr lang="en-US" altLang="zh-CN" sz="900" b="0" dirty="0">
              <a:latin typeface="微软雅黑" panose="020B0503020204020204" pitchFamily="34" charset="-122"/>
              <a:ea typeface="微软雅黑" panose="020B0503020204020204" pitchFamily="34" charset="-122"/>
            </a:endParaRPr>
          </a:p>
          <a:p>
            <a:r>
              <a:rPr lang="zh-CN" altLang="en-US" sz="900" b="0" dirty="0">
                <a:latin typeface="微软雅黑" panose="020B0503020204020204" pitchFamily="34" charset="-122"/>
                <a:ea typeface="微软雅黑" panose="020B0503020204020204" pitchFamily="34" charset="-122"/>
              </a:rPr>
              <a:t>（统一身份认证）</a:t>
            </a:r>
            <a:endParaRPr lang="zh-CN" altLang="en-US" sz="900" b="0" dirty="0">
              <a:latin typeface="微软雅黑" panose="020B0503020204020204" pitchFamily="34" charset="-122"/>
              <a:ea typeface="微软雅黑" panose="020B0503020204020204" pitchFamily="34" charset="-122"/>
            </a:endParaRPr>
          </a:p>
        </p:txBody>
      </p:sp>
      <p:sp>
        <p:nvSpPr>
          <p:cNvPr id="8" name="文本框 7"/>
          <p:cNvSpPr txBox="1"/>
          <p:nvPr/>
        </p:nvSpPr>
        <p:spPr>
          <a:xfrm>
            <a:off x="1280246" y="4718184"/>
            <a:ext cx="1107996" cy="369332"/>
          </a:xfrm>
          <a:prstGeom prst="rect">
            <a:avLst/>
          </a:prstGeom>
          <a:noFill/>
        </p:spPr>
        <p:txBody>
          <a:bodyPr wrap="none" rtlCol="0">
            <a:spAutoFit/>
          </a:bodyPr>
          <a:lstStyle/>
          <a:p>
            <a:r>
              <a:rPr lang="zh-CN" altLang="en-US" sz="900" b="0" dirty="0">
                <a:latin typeface="微软雅黑" panose="020B0503020204020204" pitchFamily="34" charset="-122"/>
                <a:ea typeface="微软雅黑" panose="020B0503020204020204" pitchFamily="34" charset="-122"/>
              </a:rPr>
              <a:t>高校</a:t>
            </a:r>
            <a:endParaRPr lang="en-US" altLang="zh-CN" sz="900" b="0" dirty="0">
              <a:latin typeface="微软雅黑" panose="020B0503020204020204" pitchFamily="34" charset="-122"/>
              <a:ea typeface="微软雅黑" panose="020B0503020204020204" pitchFamily="34" charset="-122"/>
            </a:endParaRPr>
          </a:p>
          <a:p>
            <a:r>
              <a:rPr lang="zh-CN" altLang="en-US" sz="900" b="0" dirty="0">
                <a:latin typeface="微软雅黑" panose="020B0503020204020204" pitchFamily="34" charset="-122"/>
                <a:ea typeface="微软雅黑" panose="020B0503020204020204" pitchFamily="34" charset="-122"/>
              </a:rPr>
              <a:t>（统一身份认证）</a:t>
            </a:r>
            <a:endParaRPr lang="zh-CN" altLang="en-US" sz="900" b="0" dirty="0">
              <a:latin typeface="微软雅黑" panose="020B0503020204020204" pitchFamily="34" charset="-122"/>
              <a:ea typeface="微软雅黑" panose="020B0503020204020204" pitchFamily="34" charset="-122"/>
            </a:endParaRPr>
          </a:p>
        </p:txBody>
      </p:sp>
      <p:sp>
        <p:nvSpPr>
          <p:cNvPr id="9" name="文本框 8"/>
          <p:cNvSpPr txBox="1"/>
          <p:nvPr/>
        </p:nvSpPr>
        <p:spPr>
          <a:xfrm>
            <a:off x="2526742" y="5154418"/>
            <a:ext cx="1107996" cy="369332"/>
          </a:xfrm>
          <a:prstGeom prst="rect">
            <a:avLst/>
          </a:prstGeom>
          <a:noFill/>
        </p:spPr>
        <p:txBody>
          <a:bodyPr wrap="none" rtlCol="0">
            <a:spAutoFit/>
          </a:bodyPr>
          <a:lstStyle/>
          <a:p>
            <a:r>
              <a:rPr lang="zh-CN" altLang="en-US" sz="900" b="0" dirty="0">
                <a:latin typeface="微软雅黑" panose="020B0503020204020204" pitchFamily="34" charset="-122"/>
                <a:ea typeface="微软雅黑" panose="020B0503020204020204" pitchFamily="34" charset="-122"/>
              </a:rPr>
              <a:t>高校</a:t>
            </a:r>
            <a:endParaRPr lang="en-US" altLang="zh-CN" sz="900" b="0" dirty="0">
              <a:latin typeface="微软雅黑" panose="020B0503020204020204" pitchFamily="34" charset="-122"/>
              <a:ea typeface="微软雅黑" panose="020B0503020204020204" pitchFamily="34" charset="-122"/>
            </a:endParaRPr>
          </a:p>
          <a:p>
            <a:r>
              <a:rPr lang="zh-CN" altLang="en-US" sz="900" b="0" dirty="0">
                <a:latin typeface="微软雅黑" panose="020B0503020204020204" pitchFamily="34" charset="-122"/>
                <a:ea typeface="微软雅黑" panose="020B0503020204020204" pitchFamily="34" charset="-122"/>
              </a:rPr>
              <a:t>（统一身份认证）</a:t>
            </a:r>
            <a:endParaRPr lang="zh-CN" altLang="en-US" sz="900" b="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6966257" y="3152049"/>
            <a:ext cx="877163" cy="369332"/>
          </a:xfrm>
          <a:prstGeom prst="rect">
            <a:avLst/>
          </a:prstGeom>
          <a:noFill/>
        </p:spPr>
        <p:txBody>
          <a:bodyPr wrap="none" rtlCol="0">
            <a:spAutoFit/>
          </a:bodyPr>
          <a:lstStyle/>
          <a:p>
            <a:r>
              <a:rPr lang="zh-CN" altLang="en-US" sz="900" b="0" dirty="0">
                <a:latin typeface="微软雅黑" panose="020B0503020204020204" pitchFamily="34" charset="-122"/>
                <a:ea typeface="微软雅黑" panose="020B0503020204020204" pitchFamily="34" charset="-122"/>
              </a:rPr>
              <a:t>资源提供方</a:t>
            </a:r>
            <a:endParaRPr lang="en-US" altLang="zh-CN" sz="900" b="0" dirty="0">
              <a:latin typeface="微软雅黑" panose="020B0503020204020204" pitchFamily="34" charset="-122"/>
              <a:ea typeface="微软雅黑" panose="020B0503020204020204" pitchFamily="34" charset="-122"/>
            </a:endParaRPr>
          </a:p>
          <a:p>
            <a:r>
              <a:rPr lang="zh-CN" altLang="en-US" sz="900" b="0" dirty="0">
                <a:latin typeface="微软雅黑" panose="020B0503020204020204" pitchFamily="34" charset="-122"/>
                <a:ea typeface="微软雅黑" panose="020B0503020204020204" pitchFamily="34" charset="-122"/>
              </a:rPr>
              <a:t>（应用系统）</a:t>
            </a:r>
            <a:endParaRPr lang="zh-CN" altLang="en-US" sz="900" b="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7381756" y="3697642"/>
            <a:ext cx="877163" cy="369332"/>
          </a:xfrm>
          <a:prstGeom prst="rect">
            <a:avLst/>
          </a:prstGeom>
          <a:noFill/>
        </p:spPr>
        <p:txBody>
          <a:bodyPr wrap="none" rtlCol="0">
            <a:spAutoFit/>
          </a:bodyPr>
          <a:lstStyle/>
          <a:p>
            <a:r>
              <a:rPr lang="zh-CN" altLang="en-US" sz="900" b="0" dirty="0">
                <a:latin typeface="微软雅黑" panose="020B0503020204020204" pitchFamily="34" charset="-122"/>
                <a:ea typeface="微软雅黑" panose="020B0503020204020204" pitchFamily="34" charset="-122"/>
              </a:rPr>
              <a:t>资源提供方</a:t>
            </a:r>
            <a:endParaRPr lang="en-US" altLang="zh-CN" sz="900" b="0" dirty="0">
              <a:latin typeface="微软雅黑" panose="020B0503020204020204" pitchFamily="34" charset="-122"/>
              <a:ea typeface="微软雅黑" panose="020B0503020204020204" pitchFamily="34" charset="-122"/>
            </a:endParaRPr>
          </a:p>
          <a:p>
            <a:r>
              <a:rPr lang="zh-CN" altLang="en-US" sz="900" b="0" dirty="0">
                <a:latin typeface="微软雅黑" panose="020B0503020204020204" pitchFamily="34" charset="-122"/>
                <a:ea typeface="微软雅黑" panose="020B0503020204020204" pitchFamily="34" charset="-122"/>
              </a:rPr>
              <a:t>（应用系统）</a:t>
            </a:r>
            <a:endParaRPr lang="zh-CN" altLang="en-US" sz="900" b="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6986592" y="4209455"/>
            <a:ext cx="877163" cy="369332"/>
          </a:xfrm>
          <a:prstGeom prst="rect">
            <a:avLst/>
          </a:prstGeom>
          <a:noFill/>
        </p:spPr>
        <p:txBody>
          <a:bodyPr wrap="none" rtlCol="0">
            <a:spAutoFit/>
          </a:bodyPr>
          <a:lstStyle/>
          <a:p>
            <a:r>
              <a:rPr lang="zh-CN" altLang="en-US" sz="900" b="0" dirty="0">
                <a:latin typeface="微软雅黑" panose="020B0503020204020204" pitchFamily="34" charset="-122"/>
                <a:ea typeface="微软雅黑" panose="020B0503020204020204" pitchFamily="34" charset="-122"/>
              </a:rPr>
              <a:t>资源提供方</a:t>
            </a:r>
            <a:endParaRPr lang="en-US" altLang="zh-CN" sz="900" b="0" dirty="0">
              <a:latin typeface="微软雅黑" panose="020B0503020204020204" pitchFamily="34" charset="-122"/>
              <a:ea typeface="微软雅黑" panose="020B0503020204020204" pitchFamily="34" charset="-122"/>
            </a:endParaRPr>
          </a:p>
          <a:p>
            <a:r>
              <a:rPr lang="zh-CN" altLang="en-US" sz="900" b="0" dirty="0">
                <a:latin typeface="微软雅黑" panose="020B0503020204020204" pitchFamily="34" charset="-122"/>
                <a:ea typeface="微软雅黑" panose="020B0503020204020204" pitchFamily="34" charset="-122"/>
              </a:rPr>
              <a:t>（应用系统）</a:t>
            </a:r>
            <a:endParaRPr lang="zh-CN" altLang="en-US" sz="900" b="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2"/>
          </p:nvPr>
        </p:nvSpPr>
        <p:spPr/>
        <p:txBody>
          <a:bodyPr/>
          <a:lstStyle/>
          <a:p>
            <a:pPr>
              <a:defRPr/>
            </a:pPr>
            <a:fld id="{8B55262D-5020-47F2-A423-850854D56077}" type="slidenum">
              <a:rPr lang="en-US" altLang="zh-CN" smtClean="0"/>
            </a:fld>
            <a:endParaRPr lang="en-US" altLang="zh-CN"/>
          </a:p>
        </p:txBody>
      </p:sp>
      <p:sp>
        <p:nvSpPr>
          <p:cNvPr id="16" name="内容占位符 15"/>
          <p:cNvSpPr txBox="1">
            <a:spLocks noGrp="1"/>
          </p:cNvSpPr>
          <p:nvPr>
            <p:ph idx="1"/>
          </p:nvPr>
        </p:nvSpPr>
        <p:spPr>
          <a:xfrm>
            <a:off x="1403648" y="1451166"/>
            <a:ext cx="6601487" cy="461665"/>
          </a:xfrm>
          <a:prstGeom prst="rect">
            <a:avLst/>
          </a:prstGeom>
          <a:noFill/>
        </p:spPr>
        <p:txBody>
          <a:bodyPr wrap="none" rtlCol="0">
            <a:spAutoFit/>
          </a:bodyPr>
          <a:lstStyle/>
          <a:p>
            <a:pPr marL="0" indent="0">
              <a:buNone/>
            </a:pPr>
            <a:r>
              <a:rPr lang="zh-CN" altLang="en-US" sz="2400" b="0" dirty="0">
                <a:latin typeface="微软雅黑" panose="020B0503020204020204" pitchFamily="34" charset="-122"/>
                <a:ea typeface="微软雅黑" panose="020B0503020204020204" pitchFamily="34" charset="-122"/>
              </a:rPr>
              <a:t>用户</a:t>
            </a:r>
            <a:r>
              <a:rPr lang="en-US" altLang="zh-CN" sz="2400" b="0" dirty="0">
                <a:latin typeface="微软雅黑" panose="020B0503020204020204" pitchFamily="34" charset="-122"/>
                <a:ea typeface="微软雅黑" panose="020B0503020204020204" pitchFamily="34" charset="-122"/>
              </a:rPr>
              <a:t>/</a:t>
            </a:r>
            <a:r>
              <a:rPr lang="en-US" altLang="zh-CN" sz="2400" b="0" dirty="0" err="1">
                <a:latin typeface="微软雅黑" panose="020B0503020204020204" pitchFamily="34" charset="-122"/>
                <a:ea typeface="微软雅黑" panose="020B0503020204020204" pitchFamily="34" charset="-122"/>
              </a:rPr>
              <a:t>IdP</a:t>
            </a:r>
            <a:r>
              <a:rPr lang="zh-CN" altLang="en-US" sz="2400" b="0" dirty="0">
                <a:latin typeface="微软雅黑" panose="020B0503020204020204" pitchFamily="34" charset="-122"/>
                <a:ea typeface="微软雅黑" panose="020B0503020204020204" pitchFamily="34" charset="-122"/>
              </a:rPr>
              <a:t> </a:t>
            </a:r>
            <a:r>
              <a:rPr lang="en-US" altLang="zh-CN" sz="2400" b="0" dirty="0">
                <a:latin typeface="微软雅黑" panose="020B0503020204020204" pitchFamily="34" charset="-122"/>
                <a:ea typeface="微软雅黑" panose="020B0503020204020204" pitchFamily="34" charset="-122"/>
              </a:rPr>
              <a:t>《《《   CARSI   》》》 </a:t>
            </a:r>
            <a:r>
              <a:rPr lang="zh-CN" altLang="en-US" sz="2400" b="0" dirty="0">
                <a:latin typeface="微软雅黑" panose="020B0503020204020204" pitchFamily="34" charset="-122"/>
                <a:ea typeface="微软雅黑" panose="020B0503020204020204" pitchFamily="34" charset="-122"/>
              </a:rPr>
              <a:t>应用系统</a:t>
            </a:r>
            <a:r>
              <a:rPr lang="en-US" altLang="zh-CN" sz="2400" b="0" dirty="0">
                <a:latin typeface="微软雅黑" panose="020B0503020204020204" pitchFamily="34" charset="-122"/>
                <a:ea typeface="微软雅黑" panose="020B0503020204020204" pitchFamily="34" charset="-122"/>
              </a:rPr>
              <a:t>/SP</a:t>
            </a:r>
            <a:endParaRPr lang="zh-CN" altLang="en-US" sz="2400" b="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64"/>
    </mc:Choice>
    <mc:Fallback>
      <p:transition spd="slow" advTm="164"/>
    </mc:Fallback>
  </mc:AlternateContent>
</p:sld>
</file>

<file path=ppt/theme/theme1.xml><?xml version="1.0" encoding="utf-8"?>
<a:theme xmlns:a="http://schemas.openxmlformats.org/drawingml/2006/main" name="1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黑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marL="285750" indent="-285750" algn="l">
          <a:buFont typeface="Arial" panose="020B0604020202020204" pitchFamily="34" charset="0"/>
          <a:buChar cha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Profile</Template>
  <TotalTime>0</TotalTime>
  <Words>5325</Words>
  <Application>WPS 演示</Application>
  <PresentationFormat>全屏显示(4:3)</PresentationFormat>
  <Paragraphs>326</Paragraphs>
  <Slides>24</Slides>
  <Notes>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24</vt:i4>
      </vt:variant>
    </vt:vector>
  </HeadingPairs>
  <TitlesOfParts>
    <vt:vector size="36" baseType="lpstr">
      <vt:lpstr>Arial</vt:lpstr>
      <vt:lpstr>宋体</vt:lpstr>
      <vt:lpstr>Wingdings</vt:lpstr>
      <vt:lpstr>Verdana</vt:lpstr>
      <vt:lpstr>黑体</vt:lpstr>
      <vt:lpstr>微软雅黑</vt:lpstr>
      <vt:lpstr>Times New Roman</vt:lpstr>
      <vt:lpstr>Tahoma</vt:lpstr>
      <vt:lpstr>Calibri</vt:lpstr>
      <vt:lpstr>Arial Unicode MS</vt:lpstr>
      <vt:lpstr>Arial Black</vt:lpstr>
      <vt:lpstr>1_Profile</vt:lpstr>
      <vt:lpstr>CARSI服务及Shibboleth简介</vt:lpstr>
      <vt:lpstr>CARSI</vt:lpstr>
      <vt:lpstr>关于 CARSI</vt:lpstr>
      <vt:lpstr>关于 CARSI</vt:lpstr>
      <vt:lpstr>CARSI发展历史</vt:lpstr>
      <vt:lpstr>CARSI发展历史</vt:lpstr>
      <vt:lpstr>跨越校园网边界的资源共享</vt:lpstr>
      <vt:lpstr>eduroam认证流程—本校出访&amp;访客来访</vt:lpstr>
      <vt:lpstr>CARSI服务</vt:lpstr>
      <vt:lpstr>CARSI的技术基础——shibboleth/SAML2.0</vt:lpstr>
      <vt:lpstr>CARSI的技术基础——访问流程</vt:lpstr>
      <vt:lpstr>Shibboleth简介</vt:lpstr>
      <vt:lpstr>CARSI技术框架</vt:lpstr>
      <vt:lpstr>身份提供方IdP（Identity Provider）</vt:lpstr>
      <vt:lpstr>服务提供方SP（Service Provider）</vt:lpstr>
      <vt:lpstr>目录服务DS（Directory Service）https://ds.carsi.edu.cn</vt:lpstr>
      <vt:lpstr>CARSI是什么？一个身份认证联盟</vt:lpstr>
      <vt:lpstr>CARSI是什么？一项基础设施</vt:lpstr>
      <vt:lpstr>CARSI是什么？一项资源共享服务</vt:lpstr>
      <vt:lpstr>CARSI技术优势：便捷</vt:lpstr>
      <vt:lpstr>CARSI技术优势：安全</vt:lpstr>
      <vt:lpstr>CARSI技术优势：认证和授权分离</vt:lpstr>
      <vt:lpstr>CARSI技术优势：国际化</vt:lpstr>
      <vt:lpstr>CARSI服务</vt:lpstr>
    </vt:vector>
  </TitlesOfParts>
  <Company>jalpha team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团结奋斗、再创辉煌</dc:title>
  <dc:creator>付中南</dc:creator>
  <cp:lastModifiedBy>WPS_1630285286</cp:lastModifiedBy>
  <cp:revision>4768</cp:revision>
  <dcterms:created xsi:type="dcterms:W3CDTF">2003-10-28T01:12:00Z</dcterms:created>
  <dcterms:modified xsi:type="dcterms:W3CDTF">2022-04-01T08:51:47Z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AD7B31863EFB4F25B75BA6D8F7A8DD52</vt:lpwstr>
  </property>
  <property fmtid="{D5CDD505-2E9C-101B-9397-08002B2CF9AE}" pid="3" name="KSOProductBuildVer">
    <vt:lpwstr>2052-11.1.0.11566</vt:lpwstr>
  </property>
</Properties>
</file>